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2" r:id="rId2"/>
    <p:sldId id="258" r:id="rId3"/>
    <p:sldId id="259" r:id="rId4"/>
    <p:sldId id="256" r:id="rId5"/>
    <p:sldId id="257" r:id="rId6"/>
    <p:sldId id="261" r:id="rId7"/>
    <p:sldId id="260" r:id="rId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9" autoAdjust="0"/>
  </p:normalViewPr>
  <p:slideViewPr>
    <p:cSldViewPr snapToGrid="0" snapToObjects="1">
      <p:cViewPr varScale="1">
        <p:scale>
          <a:sx n="93" d="100"/>
          <a:sy n="93" d="100"/>
        </p:scale>
        <p:origin x="60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4057A-0A87-42BD-B09E-6E4A21A05A8B}" type="doc">
      <dgm:prSet loTypeId="urn:microsoft.com/office/officeart/2005/8/layout/cycle5" loCatId="cycle" qsTypeId="urn:microsoft.com/office/officeart/2005/8/quickstyle/simple3" qsCatId="simple" csTypeId="urn:microsoft.com/office/officeart/2005/8/colors/colorful1#1" csCatId="colorful" phldr="1"/>
      <dgm:spPr/>
      <dgm:t>
        <a:bodyPr/>
        <a:lstStyle/>
        <a:p>
          <a:endParaRPr lang="en-US"/>
        </a:p>
      </dgm:t>
    </dgm:pt>
    <dgm:pt modelId="{3F98C522-50FB-4DC3-AAA8-2A3B21FEE5F7}">
      <dgm:prSet phldrT="[Text]"/>
      <dgm:spPr/>
      <dgm:t>
        <a:bodyPr/>
        <a:lstStyle/>
        <a:p>
          <a:r>
            <a:rPr lang="en-US" dirty="0" smtClean="0"/>
            <a:t>Class brainstorms discussion strategies</a:t>
          </a:r>
          <a:endParaRPr lang="en-US" dirty="0"/>
        </a:p>
      </dgm:t>
    </dgm:pt>
    <dgm:pt modelId="{84EB20E9-BF10-44FD-9D70-9BF484FBBF96}" type="parTrans" cxnId="{0063344C-117C-4058-A817-6B22562F822B}">
      <dgm:prSet/>
      <dgm:spPr/>
      <dgm:t>
        <a:bodyPr/>
        <a:lstStyle/>
        <a:p>
          <a:endParaRPr lang="en-US"/>
        </a:p>
      </dgm:t>
    </dgm:pt>
    <dgm:pt modelId="{D59B162C-3652-4FC8-B936-2A17922BAD0D}" type="sibTrans" cxnId="{0063344C-117C-4058-A817-6B22562F822B}">
      <dgm:prSet/>
      <dgm:spPr/>
      <dgm:t>
        <a:bodyPr/>
        <a:lstStyle/>
        <a:p>
          <a:endParaRPr lang="en-US"/>
        </a:p>
      </dgm:t>
    </dgm:pt>
    <dgm:pt modelId="{E0B3A10C-0174-41A8-9356-31A50CACEC35}">
      <dgm:prSet phldrT="[Text]"/>
      <dgm:spPr/>
      <dgm:t>
        <a:bodyPr/>
        <a:lstStyle/>
        <a:p>
          <a:r>
            <a:rPr lang="en-US" dirty="0" smtClean="0"/>
            <a:t>Instructor models initially and guides critique</a:t>
          </a:r>
          <a:endParaRPr lang="en-US" dirty="0"/>
        </a:p>
      </dgm:t>
    </dgm:pt>
    <dgm:pt modelId="{22F40452-3174-4DA1-A1E4-29C6587AB299}" type="parTrans" cxnId="{9C2141C1-4FF2-4F7B-A27C-7A9C4B5D6846}">
      <dgm:prSet/>
      <dgm:spPr/>
      <dgm:t>
        <a:bodyPr/>
        <a:lstStyle/>
        <a:p>
          <a:endParaRPr lang="en-US"/>
        </a:p>
      </dgm:t>
    </dgm:pt>
    <dgm:pt modelId="{35D817EE-6F1B-4F6A-BD7B-70E705921AD2}" type="sibTrans" cxnId="{9C2141C1-4FF2-4F7B-A27C-7A9C4B5D6846}">
      <dgm:prSet/>
      <dgm:spPr/>
      <dgm:t>
        <a:bodyPr/>
        <a:lstStyle/>
        <a:p>
          <a:endParaRPr lang="en-US"/>
        </a:p>
      </dgm:t>
    </dgm:pt>
    <dgm:pt modelId="{93D32F62-AF23-4741-8B59-F13D6BF49013}">
      <dgm:prSet phldrT="[Text]"/>
      <dgm:spPr/>
      <dgm:t>
        <a:bodyPr/>
        <a:lstStyle/>
        <a:p>
          <a:r>
            <a:rPr lang="en-US" dirty="0" smtClean="0"/>
            <a:t>Assess students’ attempts and revise plan</a:t>
          </a:r>
          <a:endParaRPr lang="en-US" dirty="0"/>
        </a:p>
      </dgm:t>
    </dgm:pt>
    <dgm:pt modelId="{BA62B133-6192-4241-8193-4F38DD3C28CB}" type="parTrans" cxnId="{69080E37-5576-4727-AA8F-AF07042B08F3}">
      <dgm:prSet/>
      <dgm:spPr/>
      <dgm:t>
        <a:bodyPr/>
        <a:lstStyle/>
        <a:p>
          <a:endParaRPr lang="en-US"/>
        </a:p>
      </dgm:t>
    </dgm:pt>
    <dgm:pt modelId="{3F1E0668-AC0E-40A2-AFA9-319A899CE1AB}" type="sibTrans" cxnId="{69080E37-5576-4727-AA8F-AF07042B08F3}">
      <dgm:prSet/>
      <dgm:spPr/>
      <dgm:t>
        <a:bodyPr/>
        <a:lstStyle/>
        <a:p>
          <a:endParaRPr lang="en-US"/>
        </a:p>
      </dgm:t>
    </dgm:pt>
    <dgm:pt modelId="{C11C7E65-6AD4-4FAF-B289-624F631CDCA9}" type="pres">
      <dgm:prSet presAssocID="{6044057A-0A87-42BD-B09E-6E4A21A05A8B}" presName="cycle" presStyleCnt="0">
        <dgm:presLayoutVars>
          <dgm:dir/>
          <dgm:resizeHandles val="exact"/>
        </dgm:presLayoutVars>
      </dgm:prSet>
      <dgm:spPr/>
      <dgm:t>
        <a:bodyPr/>
        <a:lstStyle/>
        <a:p>
          <a:endParaRPr lang="en-US"/>
        </a:p>
      </dgm:t>
    </dgm:pt>
    <dgm:pt modelId="{399849FD-B939-4A92-A54C-4A60913553E8}" type="pres">
      <dgm:prSet presAssocID="{3F98C522-50FB-4DC3-AAA8-2A3B21FEE5F7}" presName="node" presStyleLbl="node1" presStyleIdx="0" presStyleCnt="3">
        <dgm:presLayoutVars>
          <dgm:bulletEnabled val="1"/>
        </dgm:presLayoutVars>
      </dgm:prSet>
      <dgm:spPr/>
      <dgm:t>
        <a:bodyPr/>
        <a:lstStyle/>
        <a:p>
          <a:endParaRPr lang="en-US"/>
        </a:p>
      </dgm:t>
    </dgm:pt>
    <dgm:pt modelId="{CB2600AB-3BC9-4466-AF53-2E594EF33C47}" type="pres">
      <dgm:prSet presAssocID="{3F98C522-50FB-4DC3-AAA8-2A3B21FEE5F7}" presName="spNode" presStyleCnt="0"/>
      <dgm:spPr/>
    </dgm:pt>
    <dgm:pt modelId="{6E622F91-0816-40B8-945A-57078248E7B4}" type="pres">
      <dgm:prSet presAssocID="{D59B162C-3652-4FC8-B936-2A17922BAD0D}" presName="sibTrans" presStyleLbl="sibTrans1D1" presStyleIdx="0" presStyleCnt="3"/>
      <dgm:spPr/>
      <dgm:t>
        <a:bodyPr/>
        <a:lstStyle/>
        <a:p>
          <a:endParaRPr lang="en-US"/>
        </a:p>
      </dgm:t>
    </dgm:pt>
    <dgm:pt modelId="{8E89F7B5-716E-4D47-8A06-0E9DBE6089DE}" type="pres">
      <dgm:prSet presAssocID="{E0B3A10C-0174-41A8-9356-31A50CACEC35}" presName="node" presStyleLbl="node1" presStyleIdx="1" presStyleCnt="3">
        <dgm:presLayoutVars>
          <dgm:bulletEnabled val="1"/>
        </dgm:presLayoutVars>
      </dgm:prSet>
      <dgm:spPr/>
      <dgm:t>
        <a:bodyPr/>
        <a:lstStyle/>
        <a:p>
          <a:endParaRPr lang="en-US"/>
        </a:p>
      </dgm:t>
    </dgm:pt>
    <dgm:pt modelId="{6CDA2CF9-D7A7-4045-AD5C-F99FDE8A1CE1}" type="pres">
      <dgm:prSet presAssocID="{E0B3A10C-0174-41A8-9356-31A50CACEC35}" presName="spNode" presStyleCnt="0"/>
      <dgm:spPr/>
    </dgm:pt>
    <dgm:pt modelId="{0840BCBF-394A-4E64-8DC2-48E9C036438A}" type="pres">
      <dgm:prSet presAssocID="{35D817EE-6F1B-4F6A-BD7B-70E705921AD2}" presName="sibTrans" presStyleLbl="sibTrans1D1" presStyleIdx="1" presStyleCnt="3"/>
      <dgm:spPr/>
      <dgm:t>
        <a:bodyPr/>
        <a:lstStyle/>
        <a:p>
          <a:endParaRPr lang="en-US"/>
        </a:p>
      </dgm:t>
    </dgm:pt>
    <dgm:pt modelId="{15A46C1A-A2C4-4FDC-A66F-D05E4CCFE883}" type="pres">
      <dgm:prSet presAssocID="{93D32F62-AF23-4741-8B59-F13D6BF49013}" presName="node" presStyleLbl="node1" presStyleIdx="2" presStyleCnt="3">
        <dgm:presLayoutVars>
          <dgm:bulletEnabled val="1"/>
        </dgm:presLayoutVars>
      </dgm:prSet>
      <dgm:spPr/>
      <dgm:t>
        <a:bodyPr/>
        <a:lstStyle/>
        <a:p>
          <a:endParaRPr lang="en-US"/>
        </a:p>
      </dgm:t>
    </dgm:pt>
    <dgm:pt modelId="{593DB0ED-E4FE-4C1B-956E-EEC71D54FDBE}" type="pres">
      <dgm:prSet presAssocID="{93D32F62-AF23-4741-8B59-F13D6BF49013}" presName="spNode" presStyleCnt="0"/>
      <dgm:spPr/>
    </dgm:pt>
    <dgm:pt modelId="{0D6230B8-C047-4B45-8343-80B92F3A62E8}" type="pres">
      <dgm:prSet presAssocID="{3F1E0668-AC0E-40A2-AFA9-319A899CE1AB}" presName="sibTrans" presStyleLbl="sibTrans1D1" presStyleIdx="2" presStyleCnt="3"/>
      <dgm:spPr/>
      <dgm:t>
        <a:bodyPr/>
        <a:lstStyle/>
        <a:p>
          <a:endParaRPr lang="en-US"/>
        </a:p>
      </dgm:t>
    </dgm:pt>
  </dgm:ptLst>
  <dgm:cxnLst>
    <dgm:cxn modelId="{0063344C-117C-4058-A817-6B22562F822B}" srcId="{6044057A-0A87-42BD-B09E-6E4A21A05A8B}" destId="{3F98C522-50FB-4DC3-AAA8-2A3B21FEE5F7}" srcOrd="0" destOrd="0" parTransId="{84EB20E9-BF10-44FD-9D70-9BF484FBBF96}" sibTransId="{D59B162C-3652-4FC8-B936-2A17922BAD0D}"/>
    <dgm:cxn modelId="{9C38249F-F937-42E6-9121-5D542017B7DD}" type="presOf" srcId="{35D817EE-6F1B-4F6A-BD7B-70E705921AD2}" destId="{0840BCBF-394A-4E64-8DC2-48E9C036438A}" srcOrd="0" destOrd="0" presId="urn:microsoft.com/office/officeart/2005/8/layout/cycle5"/>
    <dgm:cxn modelId="{5875EBB5-87E7-4F4F-BC85-B886C3F4278A}" type="presOf" srcId="{93D32F62-AF23-4741-8B59-F13D6BF49013}" destId="{15A46C1A-A2C4-4FDC-A66F-D05E4CCFE883}" srcOrd="0" destOrd="0" presId="urn:microsoft.com/office/officeart/2005/8/layout/cycle5"/>
    <dgm:cxn modelId="{9C2141C1-4FF2-4F7B-A27C-7A9C4B5D6846}" srcId="{6044057A-0A87-42BD-B09E-6E4A21A05A8B}" destId="{E0B3A10C-0174-41A8-9356-31A50CACEC35}" srcOrd="1" destOrd="0" parTransId="{22F40452-3174-4DA1-A1E4-29C6587AB299}" sibTransId="{35D817EE-6F1B-4F6A-BD7B-70E705921AD2}"/>
    <dgm:cxn modelId="{A677909D-F8C5-45F1-BAC9-C367F990E794}" type="presOf" srcId="{D59B162C-3652-4FC8-B936-2A17922BAD0D}" destId="{6E622F91-0816-40B8-945A-57078248E7B4}" srcOrd="0" destOrd="0" presId="urn:microsoft.com/office/officeart/2005/8/layout/cycle5"/>
    <dgm:cxn modelId="{E9A2C494-30F7-4344-97E7-5B2D1DD85606}" type="presOf" srcId="{3F1E0668-AC0E-40A2-AFA9-319A899CE1AB}" destId="{0D6230B8-C047-4B45-8343-80B92F3A62E8}" srcOrd="0" destOrd="0" presId="urn:microsoft.com/office/officeart/2005/8/layout/cycle5"/>
    <dgm:cxn modelId="{E600C6EF-A2C9-43D9-AF58-2CFE546CD63B}" type="presOf" srcId="{6044057A-0A87-42BD-B09E-6E4A21A05A8B}" destId="{C11C7E65-6AD4-4FAF-B289-624F631CDCA9}" srcOrd="0" destOrd="0" presId="urn:microsoft.com/office/officeart/2005/8/layout/cycle5"/>
    <dgm:cxn modelId="{8C3DDCDA-D6B5-406F-AF37-889BD5DFD929}" type="presOf" srcId="{E0B3A10C-0174-41A8-9356-31A50CACEC35}" destId="{8E89F7B5-716E-4D47-8A06-0E9DBE6089DE}" srcOrd="0" destOrd="0" presId="urn:microsoft.com/office/officeart/2005/8/layout/cycle5"/>
    <dgm:cxn modelId="{69080E37-5576-4727-AA8F-AF07042B08F3}" srcId="{6044057A-0A87-42BD-B09E-6E4A21A05A8B}" destId="{93D32F62-AF23-4741-8B59-F13D6BF49013}" srcOrd="2" destOrd="0" parTransId="{BA62B133-6192-4241-8193-4F38DD3C28CB}" sibTransId="{3F1E0668-AC0E-40A2-AFA9-319A899CE1AB}"/>
    <dgm:cxn modelId="{8EAE2AB2-8907-4537-BF38-DACED43B8E3B}" type="presOf" srcId="{3F98C522-50FB-4DC3-AAA8-2A3B21FEE5F7}" destId="{399849FD-B939-4A92-A54C-4A60913553E8}" srcOrd="0" destOrd="0" presId="urn:microsoft.com/office/officeart/2005/8/layout/cycle5"/>
    <dgm:cxn modelId="{10CF3995-8F73-41FE-A2FF-E12DCF26BAB3}" type="presParOf" srcId="{C11C7E65-6AD4-4FAF-B289-624F631CDCA9}" destId="{399849FD-B939-4A92-A54C-4A60913553E8}" srcOrd="0" destOrd="0" presId="urn:microsoft.com/office/officeart/2005/8/layout/cycle5"/>
    <dgm:cxn modelId="{3F8E6E3E-CCA6-4D87-A9F4-30C753FFAFC1}" type="presParOf" srcId="{C11C7E65-6AD4-4FAF-B289-624F631CDCA9}" destId="{CB2600AB-3BC9-4466-AF53-2E594EF33C47}" srcOrd="1" destOrd="0" presId="urn:microsoft.com/office/officeart/2005/8/layout/cycle5"/>
    <dgm:cxn modelId="{E9016FE3-DB49-4D12-850C-38ED94F82BCF}" type="presParOf" srcId="{C11C7E65-6AD4-4FAF-B289-624F631CDCA9}" destId="{6E622F91-0816-40B8-945A-57078248E7B4}" srcOrd="2" destOrd="0" presId="urn:microsoft.com/office/officeart/2005/8/layout/cycle5"/>
    <dgm:cxn modelId="{A6AB259C-30FA-4ABA-A8F9-484B5670CF2E}" type="presParOf" srcId="{C11C7E65-6AD4-4FAF-B289-624F631CDCA9}" destId="{8E89F7B5-716E-4D47-8A06-0E9DBE6089DE}" srcOrd="3" destOrd="0" presId="urn:microsoft.com/office/officeart/2005/8/layout/cycle5"/>
    <dgm:cxn modelId="{F1A91DA8-A162-40AF-87C4-DA35E6F070E9}" type="presParOf" srcId="{C11C7E65-6AD4-4FAF-B289-624F631CDCA9}" destId="{6CDA2CF9-D7A7-4045-AD5C-F99FDE8A1CE1}" srcOrd="4" destOrd="0" presId="urn:microsoft.com/office/officeart/2005/8/layout/cycle5"/>
    <dgm:cxn modelId="{A80708EE-EA3A-4EE7-8DDF-3C7F78B807E8}" type="presParOf" srcId="{C11C7E65-6AD4-4FAF-B289-624F631CDCA9}" destId="{0840BCBF-394A-4E64-8DC2-48E9C036438A}" srcOrd="5" destOrd="0" presId="urn:microsoft.com/office/officeart/2005/8/layout/cycle5"/>
    <dgm:cxn modelId="{FADB477B-57B9-4CF2-8BDA-035F50EF6CBD}" type="presParOf" srcId="{C11C7E65-6AD4-4FAF-B289-624F631CDCA9}" destId="{15A46C1A-A2C4-4FDC-A66F-D05E4CCFE883}" srcOrd="6" destOrd="0" presId="urn:microsoft.com/office/officeart/2005/8/layout/cycle5"/>
    <dgm:cxn modelId="{4F3D3956-EC62-463B-A4AA-89D873826CFF}" type="presParOf" srcId="{C11C7E65-6AD4-4FAF-B289-624F631CDCA9}" destId="{593DB0ED-E4FE-4C1B-956E-EEC71D54FDBE}" srcOrd="7" destOrd="0" presId="urn:microsoft.com/office/officeart/2005/8/layout/cycle5"/>
    <dgm:cxn modelId="{1C75FB6E-C79A-4A19-9688-D226E8BF9315}" type="presParOf" srcId="{C11C7E65-6AD4-4FAF-B289-624F631CDCA9}" destId="{0D6230B8-C047-4B45-8343-80B92F3A62E8}"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97A2A36-F938-407F-B88C-3FFE258971E7}" type="datetimeFigureOut">
              <a:rPr lang="en-US" smtClean="0"/>
              <a:t>5/19/2016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F66B7EA-A521-4899-A5A7-6FC111E8E466}" type="slidenum">
              <a:rPr lang="en-US" smtClean="0"/>
              <a:t>‹#›</a:t>
            </a:fld>
            <a:endParaRPr lang="en-US"/>
          </a:p>
        </p:txBody>
      </p:sp>
    </p:spTree>
    <p:extLst>
      <p:ext uri="{BB962C8B-B14F-4D97-AF65-F5344CB8AC3E}">
        <p14:creationId xmlns:p14="http://schemas.microsoft.com/office/powerpoint/2010/main" val="170822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9AE1DBD-789C-4B33-B26B-01ECB558EE29}" type="datetimeFigureOut">
              <a:rPr lang="en-US" smtClean="0"/>
              <a:pPr/>
              <a:t>5/19/2016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1699D1C-DAA2-419F-814F-8C882A3E6369}" type="slidenum">
              <a:rPr lang="en-US" smtClean="0"/>
              <a:pPr/>
              <a:t>‹#›</a:t>
            </a:fld>
            <a:endParaRPr lang="en-US"/>
          </a:p>
        </p:txBody>
      </p:sp>
    </p:spTree>
    <p:extLst>
      <p:ext uri="{BB962C8B-B14F-4D97-AF65-F5344CB8AC3E}">
        <p14:creationId xmlns:p14="http://schemas.microsoft.com/office/powerpoint/2010/main" val="55802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COMP101 is part of the NSF-funded</a:t>
            </a:r>
            <a:r>
              <a:rPr lang="en-US" baseline="0" dirty="0" smtClean="0"/>
              <a:t> TUES (Transforming undergraduate education in science, technology, engineering and mathematics)  project with the goal of increasing confidence in and retention of computing majors at UMBC, especially women and underrepresented groups. The goal of this project is to expose students to and allow them to practice key design skills in visualization in this one-week visual design exercise. I plan to train them using active learning – let students discuss graphs in daily life from news media (such as New York times) to study effective visual design OR how to lie with visualization. To assess students’ success, I will integrate this visual design module with their semester long project to visualize the data they captured. Last time, the semester project was to plan their college life by examining the correlation between student success and planning activities (e.g., how long do you spend on study each day, how much time on games, etc.) Students should be able to construct numerous visual means to compare their college life planning strategies to learn the best plans that lead to success in college.    </a:t>
            </a:r>
            <a:endParaRPr lang="en-US" dirty="0"/>
          </a:p>
        </p:txBody>
      </p:sp>
      <p:sp>
        <p:nvSpPr>
          <p:cNvPr id="4" name="Slide Number Placeholder 3"/>
          <p:cNvSpPr>
            <a:spLocks noGrp="1"/>
          </p:cNvSpPr>
          <p:nvPr>
            <p:ph type="sldNum" sz="quarter" idx="10"/>
          </p:nvPr>
        </p:nvSpPr>
        <p:spPr/>
        <p:txBody>
          <a:bodyPr/>
          <a:lstStyle/>
          <a:p>
            <a:fld id="{EC49DC4D-8AE1-6241-A6FA-0C4C40A7A595}" type="slidenum">
              <a:rPr lang="en-US" smtClean="0"/>
              <a:pPr/>
              <a:t>3</a:t>
            </a:fld>
            <a:endParaRPr lang="en-US"/>
          </a:p>
        </p:txBody>
      </p:sp>
    </p:spTree>
    <p:extLst>
      <p:ext uri="{BB962C8B-B14F-4D97-AF65-F5344CB8AC3E}">
        <p14:creationId xmlns:p14="http://schemas.microsoft.com/office/powerpoint/2010/main" val="27564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DC0473-2EA8-9747-B061-66068E57E343}"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214685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C0473-2EA8-9747-B061-66068E57E343}"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184095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C0473-2EA8-9747-B061-66068E57E343}"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24620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C0473-2EA8-9747-B061-66068E57E343}"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352137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C0473-2EA8-9747-B061-66068E57E343}" type="datetimeFigureOut">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37336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DC0473-2EA8-9747-B061-66068E57E343}"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177185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DC0473-2EA8-9747-B061-66068E57E343}" type="datetimeFigureOut">
              <a:rPr lang="en-US" smtClean="0"/>
              <a:pPr/>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259895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C0473-2EA8-9747-B061-66068E57E343}" type="datetimeFigureOut">
              <a:rPr lang="en-US" smtClean="0"/>
              <a:pPr/>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211000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C0473-2EA8-9747-B061-66068E57E343}" type="datetimeFigureOut">
              <a:rPr lang="en-US" smtClean="0"/>
              <a:pPr/>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19441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C0473-2EA8-9747-B061-66068E57E343}"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350987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C0473-2EA8-9747-B061-66068E57E343}" type="datetimeFigureOut">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28604-58DB-E749-B56E-8FA34A6593AC}" type="slidenum">
              <a:rPr lang="en-US" smtClean="0"/>
              <a:pPr/>
              <a:t>‹#›</a:t>
            </a:fld>
            <a:endParaRPr lang="en-US"/>
          </a:p>
        </p:txBody>
      </p:sp>
    </p:spTree>
    <p:extLst>
      <p:ext uri="{BB962C8B-B14F-4D97-AF65-F5344CB8AC3E}">
        <p14:creationId xmlns:p14="http://schemas.microsoft.com/office/powerpoint/2010/main" val="94873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C0473-2EA8-9747-B061-66068E57E343}" type="datetimeFigureOut">
              <a:rPr lang="en-US" smtClean="0"/>
              <a:pPr/>
              <a:t>5/19/2016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28604-58DB-E749-B56E-8FA34A6593AC}" type="slidenum">
              <a:rPr lang="en-US" smtClean="0"/>
              <a:pPr/>
              <a:t>‹#›</a:t>
            </a:fld>
            <a:endParaRPr lang="en-US"/>
          </a:p>
        </p:txBody>
      </p:sp>
    </p:spTree>
    <p:extLst>
      <p:ext uri="{BB962C8B-B14F-4D97-AF65-F5344CB8AC3E}">
        <p14:creationId xmlns:p14="http://schemas.microsoft.com/office/powerpoint/2010/main" val="185463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Teacher Scholars 2015</a:t>
            </a:r>
            <a:endParaRPr lang="en-US" b="1" i="1" dirty="0"/>
          </a:p>
        </p:txBody>
      </p:sp>
      <p:sp>
        <p:nvSpPr>
          <p:cNvPr id="3" name="Subtitle 2"/>
          <p:cNvSpPr>
            <a:spLocks noGrp="1"/>
          </p:cNvSpPr>
          <p:nvPr>
            <p:ph type="subTitle" idx="1"/>
          </p:nvPr>
        </p:nvSpPr>
        <p:spPr>
          <a:xfrm>
            <a:off x="1371600" y="4455268"/>
            <a:ext cx="6400800" cy="1183532"/>
          </a:xfrm>
        </p:spPr>
        <p:txBody>
          <a:bodyPr/>
          <a:lstStyle/>
          <a:p>
            <a:r>
              <a:rPr lang="en-US" dirty="0" smtClean="0"/>
              <a:t>Facilitator</a:t>
            </a:r>
          </a:p>
          <a:p>
            <a:r>
              <a:rPr lang="en-US" dirty="0" smtClean="0"/>
              <a:t>Linda C. Hodges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8" y="0"/>
            <a:ext cx="8511702" cy="924128"/>
          </a:xfrm>
          <a:solidFill>
            <a:schemeClr val="accent6">
              <a:lumMod val="40000"/>
              <a:lumOff val="60000"/>
            </a:schemeClr>
          </a:solidFill>
        </p:spPr>
        <p:txBody>
          <a:bodyPr>
            <a:normAutofit/>
          </a:bodyPr>
          <a:lstStyle/>
          <a:p>
            <a:pPr algn="l"/>
            <a:r>
              <a:rPr lang="en-US" sz="3200" b="1" dirty="0" smtClean="0">
                <a:latin typeface="+mn-lt"/>
              </a:rPr>
              <a:t>Learning through teaching—Dena </a:t>
            </a:r>
            <a:r>
              <a:rPr lang="en-US" sz="3200" b="1" dirty="0" err="1" smtClean="0">
                <a:latin typeface="+mn-lt"/>
              </a:rPr>
              <a:t>Aufseeser</a:t>
            </a:r>
            <a:endParaRPr lang="en-US" sz="3200" b="1" dirty="0">
              <a:latin typeface="+mn-lt"/>
            </a:endParaRPr>
          </a:p>
        </p:txBody>
      </p:sp>
      <p:sp>
        <p:nvSpPr>
          <p:cNvPr id="3" name="Content Placeholder 2"/>
          <p:cNvSpPr>
            <a:spLocks noGrp="1"/>
          </p:cNvSpPr>
          <p:nvPr>
            <p:ph idx="1"/>
          </p:nvPr>
        </p:nvSpPr>
        <p:spPr>
          <a:xfrm>
            <a:off x="175098" y="1147863"/>
            <a:ext cx="8852170" cy="4931923"/>
          </a:xfrm>
        </p:spPr>
        <p:txBody>
          <a:bodyPr>
            <a:noAutofit/>
          </a:bodyPr>
          <a:lstStyle/>
          <a:p>
            <a:pPr>
              <a:buNone/>
            </a:pPr>
            <a:r>
              <a:rPr lang="en-US" sz="2800" b="1" dirty="0" smtClean="0"/>
              <a:t>Goal</a:t>
            </a:r>
            <a:r>
              <a:rPr lang="en-US" sz="2800" dirty="0" smtClean="0"/>
              <a:t> </a:t>
            </a:r>
          </a:p>
          <a:p>
            <a:pPr>
              <a:buNone/>
            </a:pPr>
            <a:r>
              <a:rPr lang="en-US" sz="2000" dirty="0" smtClean="0"/>
              <a:t>Have student groups facilitate meaningful in-class discussion to</a:t>
            </a:r>
          </a:p>
          <a:p>
            <a:r>
              <a:rPr lang="en-US" sz="2000" dirty="0" smtClean="0"/>
              <a:t>Draw connections, problem solve, and learn from each other</a:t>
            </a:r>
          </a:p>
          <a:p>
            <a:r>
              <a:rPr lang="en-US" sz="2000" dirty="0" smtClean="0"/>
              <a:t>Assume the perspective of teacher, learn the material more deeply, and improve presentation skills</a:t>
            </a:r>
          </a:p>
          <a:p>
            <a:r>
              <a:rPr lang="en-US" sz="2000" dirty="0" smtClean="0"/>
              <a:t>Promote student ownership of the class</a:t>
            </a:r>
          </a:p>
          <a:p>
            <a:pPr>
              <a:buNone/>
            </a:pPr>
            <a:endParaRPr lang="en-US" sz="2000" dirty="0" smtClean="0"/>
          </a:p>
          <a:p>
            <a:pPr>
              <a:buNone/>
            </a:pPr>
            <a:r>
              <a:rPr lang="en-US" sz="2800" b="1" dirty="0" smtClean="0"/>
              <a:t>Plan</a:t>
            </a:r>
          </a:p>
          <a:p>
            <a:pPr>
              <a:buNone/>
            </a:pPr>
            <a:r>
              <a:rPr lang="en-US" sz="2800" b="1" dirty="0" smtClean="0"/>
              <a:t>Assessment</a:t>
            </a:r>
          </a:p>
          <a:p>
            <a:r>
              <a:rPr lang="en-US" sz="2000" dirty="0" smtClean="0"/>
              <a:t>Ability to synthesize readings,</a:t>
            </a:r>
          </a:p>
          <a:p>
            <a:pPr>
              <a:buNone/>
            </a:pPr>
            <a:r>
              <a:rPr lang="en-US" sz="2000" dirty="0" smtClean="0"/>
              <a:t>	create effective discussion questions</a:t>
            </a:r>
          </a:p>
          <a:p>
            <a:pPr>
              <a:buNone/>
            </a:pPr>
            <a:r>
              <a:rPr lang="en-US" sz="2000" smtClean="0"/>
              <a:t>	facilitate </a:t>
            </a:r>
            <a:r>
              <a:rPr lang="en-US" sz="2000" dirty="0" smtClean="0"/>
              <a:t>meaningful discussion</a:t>
            </a:r>
          </a:p>
          <a:p>
            <a:endParaRPr lang="en-US" sz="2000" dirty="0"/>
          </a:p>
        </p:txBody>
      </p:sp>
      <p:graphicFrame>
        <p:nvGraphicFramePr>
          <p:cNvPr id="5" name="Diagram 4"/>
          <p:cNvGraphicFramePr/>
          <p:nvPr/>
        </p:nvGraphicFramePr>
        <p:xfrm>
          <a:off x="4406630" y="3073940"/>
          <a:ext cx="4620638" cy="392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5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99849FD-B939-4A92-A54C-4A60913553E8}"/>
                                            </p:graphicEl>
                                          </p:spTgt>
                                        </p:tgtEl>
                                        <p:attrNameLst>
                                          <p:attrName>style.visibility</p:attrName>
                                        </p:attrNameLst>
                                      </p:cBhvr>
                                      <p:to>
                                        <p:strVal val="visible"/>
                                      </p:to>
                                    </p:set>
                                    <p:animEffect transition="in" filter="fade">
                                      <p:cBhvr>
                                        <p:cTn id="7" dur="2000"/>
                                        <p:tgtEl>
                                          <p:spTgt spid="5">
                                            <p:graphicEl>
                                              <a:dgm id="{399849FD-B939-4A92-A54C-4A60913553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E622F91-0816-40B8-945A-57078248E7B4}"/>
                                            </p:graphicEl>
                                          </p:spTgt>
                                        </p:tgtEl>
                                        <p:attrNameLst>
                                          <p:attrName>style.visibility</p:attrName>
                                        </p:attrNameLst>
                                      </p:cBhvr>
                                      <p:to>
                                        <p:strVal val="visible"/>
                                      </p:to>
                                    </p:set>
                                    <p:animEffect transition="in" filter="fade">
                                      <p:cBhvr>
                                        <p:cTn id="12" dur="2000"/>
                                        <p:tgtEl>
                                          <p:spTgt spid="5">
                                            <p:graphicEl>
                                              <a:dgm id="{6E622F91-0816-40B8-945A-57078248E7B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E89F7B5-716E-4D47-8A06-0E9DBE6089DE}"/>
                                            </p:graphicEl>
                                          </p:spTgt>
                                        </p:tgtEl>
                                        <p:attrNameLst>
                                          <p:attrName>style.visibility</p:attrName>
                                        </p:attrNameLst>
                                      </p:cBhvr>
                                      <p:to>
                                        <p:strVal val="visible"/>
                                      </p:to>
                                    </p:set>
                                    <p:animEffect transition="in" filter="fade">
                                      <p:cBhvr>
                                        <p:cTn id="15" dur="2000"/>
                                        <p:tgtEl>
                                          <p:spTgt spid="5">
                                            <p:graphicEl>
                                              <a:dgm id="{8E89F7B5-716E-4D47-8A06-0E9DBE6089D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840BCBF-394A-4E64-8DC2-48E9C036438A}"/>
                                            </p:graphicEl>
                                          </p:spTgt>
                                        </p:tgtEl>
                                        <p:attrNameLst>
                                          <p:attrName>style.visibility</p:attrName>
                                        </p:attrNameLst>
                                      </p:cBhvr>
                                      <p:to>
                                        <p:strVal val="visible"/>
                                      </p:to>
                                    </p:set>
                                    <p:animEffect transition="in" filter="fade">
                                      <p:cBhvr>
                                        <p:cTn id="20" dur="2000"/>
                                        <p:tgtEl>
                                          <p:spTgt spid="5">
                                            <p:graphicEl>
                                              <a:dgm id="{0840BCBF-394A-4E64-8DC2-48E9C036438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15A46C1A-A2C4-4FDC-A66F-D05E4CCFE883}"/>
                                            </p:graphicEl>
                                          </p:spTgt>
                                        </p:tgtEl>
                                        <p:attrNameLst>
                                          <p:attrName>style.visibility</p:attrName>
                                        </p:attrNameLst>
                                      </p:cBhvr>
                                      <p:to>
                                        <p:strVal val="visible"/>
                                      </p:to>
                                    </p:set>
                                    <p:animEffect transition="in" filter="fade">
                                      <p:cBhvr>
                                        <p:cTn id="23" dur="2000"/>
                                        <p:tgtEl>
                                          <p:spTgt spid="5">
                                            <p:graphicEl>
                                              <a:dgm id="{15A46C1A-A2C4-4FDC-A66F-D05E4CCFE88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0D6230B8-C047-4B45-8343-80B92F3A62E8}"/>
                                            </p:graphicEl>
                                          </p:spTgt>
                                        </p:tgtEl>
                                        <p:attrNameLst>
                                          <p:attrName>style.visibility</p:attrName>
                                        </p:attrNameLst>
                                      </p:cBhvr>
                                      <p:to>
                                        <p:strVal val="visible"/>
                                      </p:to>
                                    </p:set>
                                    <p:animEffect transition="in" filter="fade">
                                      <p:cBhvr>
                                        <p:cTn id="26" dur="2000"/>
                                        <p:tgtEl>
                                          <p:spTgt spid="5">
                                            <p:graphicEl>
                                              <a:dgm id="{0D6230B8-C047-4B45-8343-80B92F3A62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2743"/>
            <a:ext cx="8229600" cy="4406657"/>
          </a:xfrm>
        </p:spPr>
        <p:txBody>
          <a:bodyPr>
            <a:normAutofit/>
          </a:bodyPr>
          <a:lstStyle/>
          <a:p>
            <a:pPr>
              <a:buNone/>
            </a:pPr>
            <a:r>
              <a:rPr lang="en-US" sz="2800" b="1" dirty="0" smtClean="0"/>
              <a:t>Goals</a:t>
            </a:r>
          </a:p>
          <a:p>
            <a:pPr lvl="1"/>
            <a:r>
              <a:rPr lang="en-US" dirty="0" smtClean="0"/>
              <a:t>Teach visual thinking/provide hands-on experience for practical real-world problem solving in a module for COMP 101 </a:t>
            </a:r>
          </a:p>
          <a:p>
            <a:pPr>
              <a:buNone/>
            </a:pPr>
            <a:r>
              <a:rPr lang="en-US" sz="2800" b="1" dirty="0" smtClean="0"/>
              <a:t>Plan</a:t>
            </a:r>
          </a:p>
          <a:p>
            <a:pPr lvl="1"/>
            <a:r>
              <a:rPr lang="en-US" dirty="0" smtClean="0"/>
              <a:t>Use examples from news media in a team project to help students learn effective visual presentation</a:t>
            </a:r>
          </a:p>
          <a:p>
            <a:pPr>
              <a:buNone/>
            </a:pPr>
            <a:r>
              <a:rPr lang="en-US" sz="2800" b="1" dirty="0" smtClean="0"/>
              <a:t>Assessment</a:t>
            </a:r>
          </a:p>
          <a:p>
            <a:pPr lvl="1"/>
            <a:r>
              <a:rPr lang="en-US" dirty="0" smtClean="0"/>
              <a:t>Evaluate students’ work on homework and project</a:t>
            </a:r>
          </a:p>
        </p:txBody>
      </p:sp>
      <p:pic>
        <p:nvPicPr>
          <p:cNvPr id="7" name="Picture 6" descr="Screen Shot 2015-05-07 at 9.52.12 AM.png"/>
          <p:cNvPicPr>
            <a:picLocks noChangeAspect="1"/>
          </p:cNvPicPr>
          <p:nvPr/>
        </p:nvPicPr>
        <p:blipFill>
          <a:blip r:embed="rId3"/>
          <a:stretch>
            <a:fillRect/>
          </a:stretch>
        </p:blipFill>
        <p:spPr>
          <a:xfrm>
            <a:off x="-76200" y="-76200"/>
            <a:ext cx="9220200" cy="1221725"/>
          </a:xfrm>
          <a:prstGeom prst="rect">
            <a:avLst/>
          </a:prstGeom>
        </p:spPr>
      </p:pic>
      <p:sp>
        <p:nvSpPr>
          <p:cNvPr id="9" name="TextBox 8"/>
          <p:cNvSpPr txBox="1"/>
          <p:nvPr/>
        </p:nvSpPr>
        <p:spPr>
          <a:xfrm>
            <a:off x="0" y="1145525"/>
            <a:ext cx="9990912" cy="1077218"/>
          </a:xfrm>
          <a:prstGeom prst="rect">
            <a:avLst/>
          </a:prstGeom>
          <a:solidFill>
            <a:schemeClr val="tx2">
              <a:lumMod val="20000"/>
              <a:lumOff val="80000"/>
            </a:schemeClr>
          </a:solidFill>
        </p:spPr>
        <p:txBody>
          <a:bodyPr wrap="square" rtlCol="0">
            <a:spAutoFit/>
          </a:bodyPr>
          <a:lstStyle/>
          <a:p>
            <a:r>
              <a:rPr lang="en-US" sz="3200" b="1" dirty="0" smtClean="0"/>
              <a:t>Teaching visual thinking in Computer Science—</a:t>
            </a:r>
          </a:p>
          <a:p>
            <a:r>
              <a:rPr lang="en-US" sz="3200" b="1" dirty="0" err="1" smtClean="0"/>
              <a:t>Jian</a:t>
            </a:r>
            <a:r>
              <a:rPr lang="en-US" sz="3200" b="1" dirty="0" smtClean="0"/>
              <a:t> Chen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solidFill>
            <a:schemeClr val="accent3">
              <a:lumMod val="40000"/>
              <a:lumOff val="60000"/>
            </a:schemeClr>
          </a:solidFill>
        </p:spPr>
        <p:txBody>
          <a:bodyPr wrap="square" rtlCol="0">
            <a:spAutoFit/>
          </a:bodyPr>
          <a:lstStyle/>
          <a:p>
            <a:r>
              <a:rPr lang="en-US" sz="3200" b="1" dirty="0" smtClean="0">
                <a:cs typeface="Arial"/>
              </a:rPr>
              <a:t>Teaching how to analyze primary literature in molecular biology—Erin Green</a:t>
            </a:r>
            <a:endParaRPr lang="en-US" sz="3200" b="1" dirty="0">
              <a:cs typeface="Arial"/>
            </a:endParaRPr>
          </a:p>
        </p:txBody>
      </p:sp>
      <p:grpSp>
        <p:nvGrpSpPr>
          <p:cNvPr id="134" name="Group 133"/>
          <p:cNvGrpSpPr/>
          <p:nvPr/>
        </p:nvGrpSpPr>
        <p:grpSpPr>
          <a:xfrm>
            <a:off x="5057913" y="2352261"/>
            <a:ext cx="4095913" cy="4505739"/>
            <a:chOff x="5057913" y="2352261"/>
            <a:chExt cx="4095913" cy="4505739"/>
          </a:xfrm>
        </p:grpSpPr>
        <p:sp>
          <p:nvSpPr>
            <p:cNvPr id="3" name="Rectangle 2"/>
            <p:cNvSpPr/>
            <p:nvPr/>
          </p:nvSpPr>
          <p:spPr>
            <a:xfrm>
              <a:off x="5057913" y="2352261"/>
              <a:ext cx="4086087" cy="4505739"/>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420346" y="4343306"/>
              <a:ext cx="2959646"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499724" y="4037120"/>
              <a:ext cx="192772" cy="22044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08767" y="4037120"/>
              <a:ext cx="192772" cy="22044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112827" y="4037120"/>
              <a:ext cx="192772" cy="22044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2876" y="4286610"/>
              <a:ext cx="1051978" cy="369332"/>
            </a:xfrm>
            <a:prstGeom prst="rect">
              <a:avLst/>
            </a:prstGeom>
            <a:noFill/>
          </p:spPr>
          <p:txBody>
            <a:bodyPr wrap="none" rtlCol="0">
              <a:spAutoFit/>
            </a:bodyPr>
            <a:lstStyle/>
            <a:p>
              <a:r>
                <a:rPr lang="en-US" dirty="0"/>
                <a:t>s</a:t>
              </a:r>
              <a:r>
                <a:rPr lang="en-US" dirty="0" smtClean="0"/>
                <a:t>emester</a:t>
              </a:r>
              <a:endParaRPr lang="en-US" dirty="0"/>
            </a:p>
          </p:txBody>
        </p:sp>
        <p:sp>
          <p:nvSpPr>
            <p:cNvPr id="14" name="TextBox 13"/>
            <p:cNvSpPr txBox="1"/>
            <p:nvPr/>
          </p:nvSpPr>
          <p:spPr>
            <a:xfrm>
              <a:off x="5601093" y="3549490"/>
              <a:ext cx="2800892" cy="369332"/>
            </a:xfrm>
            <a:prstGeom prst="rect">
              <a:avLst/>
            </a:prstGeom>
            <a:noFill/>
          </p:spPr>
          <p:txBody>
            <a:bodyPr wrap="square" rtlCol="0">
              <a:spAutoFit/>
            </a:bodyPr>
            <a:lstStyle/>
            <a:p>
              <a:r>
                <a:rPr lang="en-US" b="1" dirty="0" smtClean="0"/>
                <a:t>Perceptions of reading poll</a:t>
              </a:r>
              <a:endParaRPr lang="en-US" b="1" dirty="0"/>
            </a:p>
          </p:txBody>
        </p:sp>
        <p:graphicFrame>
          <p:nvGraphicFramePr>
            <p:cNvPr id="15" name="Chart 14"/>
            <p:cNvGraphicFramePr/>
            <p:nvPr>
              <p:extLst>
                <p:ext uri="{D42A27DB-BD31-4B8C-83A1-F6EECF244321}">
                  <p14:modId xmlns:p14="http://schemas.microsoft.com/office/powerpoint/2010/main" val="4075316583"/>
                </p:ext>
              </p:extLst>
            </p:nvPr>
          </p:nvGraphicFramePr>
          <p:xfrm>
            <a:off x="7650144" y="2474324"/>
            <a:ext cx="1503682" cy="1347333"/>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p:cNvCxnSpPr/>
            <p:nvPr/>
          </p:nvCxnSpPr>
          <p:spPr>
            <a:xfrm>
              <a:off x="5391999" y="5679984"/>
              <a:ext cx="2959646"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471377" y="5373798"/>
              <a:ext cx="192772" cy="22044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8084480" y="5373798"/>
              <a:ext cx="192772" cy="220441"/>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72746" y="4886168"/>
              <a:ext cx="2800892" cy="369332"/>
            </a:xfrm>
            <a:prstGeom prst="rect">
              <a:avLst/>
            </a:prstGeom>
            <a:noFill/>
          </p:spPr>
          <p:txBody>
            <a:bodyPr wrap="square" rtlCol="0">
              <a:spAutoFit/>
            </a:bodyPr>
            <a:lstStyle/>
            <a:p>
              <a:r>
                <a:rPr lang="en-US" b="1" dirty="0" smtClean="0"/>
                <a:t>Reading pre- and post-test</a:t>
              </a:r>
              <a:endParaRPr lang="en-US" b="1" dirty="0"/>
            </a:p>
          </p:txBody>
        </p:sp>
        <p:pic>
          <p:nvPicPr>
            <p:cNvPr id="2" name="Picture 1"/>
            <p:cNvPicPr>
              <a:picLocks noChangeAspect="1"/>
            </p:cNvPicPr>
            <p:nvPr/>
          </p:nvPicPr>
          <p:blipFill>
            <a:blip r:embed="rId3"/>
            <a:stretch>
              <a:fillRect/>
            </a:stretch>
          </p:blipFill>
          <p:spPr>
            <a:xfrm>
              <a:off x="5873933" y="5713113"/>
              <a:ext cx="2095301" cy="1037591"/>
            </a:xfrm>
            <a:prstGeom prst="rect">
              <a:avLst/>
            </a:prstGeom>
          </p:spPr>
        </p:pic>
        <p:sp>
          <p:nvSpPr>
            <p:cNvPr id="6" name="TextBox 5"/>
            <p:cNvSpPr txBox="1"/>
            <p:nvPr/>
          </p:nvSpPr>
          <p:spPr>
            <a:xfrm>
              <a:off x="6013636" y="2723947"/>
              <a:ext cx="1590261" cy="400110"/>
            </a:xfrm>
            <a:prstGeom prst="rect">
              <a:avLst/>
            </a:prstGeom>
            <a:noFill/>
          </p:spPr>
          <p:txBody>
            <a:bodyPr wrap="square" rtlCol="0">
              <a:spAutoFit/>
            </a:bodyPr>
            <a:lstStyle/>
            <a:p>
              <a:r>
                <a:rPr lang="en-US" sz="2000" b="1" u="sng" dirty="0" smtClean="0"/>
                <a:t>Assessment</a:t>
              </a:r>
              <a:endParaRPr lang="en-US" sz="2000" b="1" u="sng" dirty="0"/>
            </a:p>
          </p:txBody>
        </p:sp>
      </p:grpSp>
      <p:grpSp>
        <p:nvGrpSpPr>
          <p:cNvPr id="133" name="Group 132"/>
          <p:cNvGrpSpPr/>
          <p:nvPr/>
        </p:nvGrpSpPr>
        <p:grpSpPr>
          <a:xfrm>
            <a:off x="-70045" y="2352261"/>
            <a:ext cx="5221167" cy="4505739"/>
            <a:chOff x="-70045" y="2352261"/>
            <a:chExt cx="5221167" cy="4505739"/>
          </a:xfrm>
        </p:grpSpPr>
        <p:sp>
          <p:nvSpPr>
            <p:cNvPr id="132" name="Rectangle 131"/>
            <p:cNvSpPr/>
            <p:nvPr/>
          </p:nvSpPr>
          <p:spPr>
            <a:xfrm>
              <a:off x="0" y="2352261"/>
              <a:ext cx="5057913" cy="4505739"/>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15592" y="2723947"/>
              <a:ext cx="2065131" cy="400110"/>
            </a:xfrm>
            <a:prstGeom prst="rect">
              <a:avLst/>
            </a:prstGeom>
            <a:noFill/>
          </p:spPr>
          <p:txBody>
            <a:bodyPr wrap="square" rtlCol="0">
              <a:spAutoFit/>
            </a:bodyPr>
            <a:lstStyle/>
            <a:p>
              <a:r>
                <a:rPr lang="en-US" sz="2000" b="1" u="sng" smtClean="0"/>
                <a:t>Approaches</a:t>
              </a:r>
              <a:endParaRPr lang="en-US" sz="2000" b="1" u="sng" dirty="0"/>
            </a:p>
          </p:txBody>
        </p:sp>
        <p:grpSp>
          <p:nvGrpSpPr>
            <p:cNvPr id="116" name="Group 115"/>
            <p:cNvGrpSpPr/>
            <p:nvPr/>
          </p:nvGrpSpPr>
          <p:grpSpPr>
            <a:xfrm>
              <a:off x="107219" y="5506086"/>
              <a:ext cx="1458134" cy="1240189"/>
              <a:chOff x="117703" y="5380667"/>
              <a:chExt cx="1458134" cy="1364208"/>
            </a:xfrm>
          </p:grpSpPr>
          <p:grpSp>
            <p:nvGrpSpPr>
              <p:cNvPr id="37" name="Group 36"/>
              <p:cNvGrpSpPr/>
              <p:nvPr/>
            </p:nvGrpSpPr>
            <p:grpSpPr>
              <a:xfrm>
                <a:off x="143565" y="5679984"/>
                <a:ext cx="307009" cy="851961"/>
                <a:chOff x="609600" y="3918822"/>
                <a:chExt cx="406400" cy="1081706"/>
              </a:xfrm>
            </p:grpSpPr>
            <p:sp>
              <p:nvSpPr>
                <p:cNvPr id="10" name="Oval 9"/>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0"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388282" y="5447452"/>
                <a:ext cx="307009" cy="851961"/>
                <a:chOff x="609600" y="3918822"/>
                <a:chExt cx="406400" cy="1081706"/>
              </a:xfrm>
            </p:grpSpPr>
            <p:sp>
              <p:nvSpPr>
                <p:cNvPr id="39" name="Oval 38"/>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550342" y="5781779"/>
                <a:ext cx="307009" cy="851961"/>
                <a:chOff x="609600" y="3918822"/>
                <a:chExt cx="406400" cy="1081706"/>
              </a:xfrm>
            </p:grpSpPr>
            <p:sp>
              <p:nvSpPr>
                <p:cNvPr id="46" name="Oval 45"/>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726102" y="5460901"/>
                <a:ext cx="307009" cy="851961"/>
                <a:chOff x="609600" y="3918822"/>
                <a:chExt cx="406400" cy="1081706"/>
              </a:xfrm>
            </p:grpSpPr>
            <p:sp>
              <p:nvSpPr>
                <p:cNvPr id="53" name="Oval 52"/>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a:stCxn id="53"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901862" y="5818059"/>
                <a:ext cx="307009" cy="851961"/>
                <a:chOff x="609600" y="3918822"/>
                <a:chExt cx="406400" cy="1081706"/>
              </a:xfrm>
            </p:grpSpPr>
            <p:sp>
              <p:nvSpPr>
                <p:cNvPr id="60" name="Oval 59"/>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1049636" y="5495484"/>
                <a:ext cx="307009" cy="851961"/>
                <a:chOff x="609600" y="3918822"/>
                <a:chExt cx="406400" cy="1081706"/>
              </a:xfrm>
            </p:grpSpPr>
            <p:sp>
              <p:nvSpPr>
                <p:cNvPr id="67" name="Oval 66"/>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a:stCxn id="67"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1268828" y="5892914"/>
                <a:ext cx="307009" cy="851961"/>
                <a:chOff x="609600" y="3918822"/>
                <a:chExt cx="406400" cy="1081706"/>
              </a:xfrm>
            </p:grpSpPr>
            <p:sp>
              <p:nvSpPr>
                <p:cNvPr id="74" name="Oval 73"/>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p:cNvCxnSpPr>
                  <a:stCxn id="74"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117703" y="5380667"/>
                <a:ext cx="307009" cy="851961"/>
                <a:chOff x="609600" y="3918822"/>
                <a:chExt cx="406400" cy="1081706"/>
              </a:xfrm>
            </p:grpSpPr>
            <p:sp>
              <p:nvSpPr>
                <p:cNvPr id="81" name="Oval 80"/>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a:stCxn id="81"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15" name="Group 114"/>
            <p:cNvGrpSpPr/>
            <p:nvPr/>
          </p:nvGrpSpPr>
          <p:grpSpPr>
            <a:xfrm>
              <a:off x="2264060" y="5640859"/>
              <a:ext cx="975810" cy="892593"/>
              <a:chOff x="1865189" y="4756277"/>
              <a:chExt cx="975810" cy="981852"/>
            </a:xfrm>
          </p:grpSpPr>
          <p:grpSp>
            <p:nvGrpSpPr>
              <p:cNvPr id="87" name="Group 86"/>
              <p:cNvGrpSpPr/>
              <p:nvPr/>
            </p:nvGrpSpPr>
            <p:grpSpPr>
              <a:xfrm>
                <a:off x="1865189" y="4886168"/>
                <a:ext cx="307009" cy="851961"/>
                <a:chOff x="609600" y="3918822"/>
                <a:chExt cx="406400" cy="1081706"/>
              </a:xfrm>
            </p:grpSpPr>
            <p:sp>
              <p:nvSpPr>
                <p:cNvPr id="88" name="Oval 87"/>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a:stCxn id="88"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2213030" y="4756277"/>
                <a:ext cx="307009" cy="851961"/>
                <a:chOff x="609600" y="3918822"/>
                <a:chExt cx="406400" cy="1081706"/>
              </a:xfrm>
            </p:grpSpPr>
            <p:sp>
              <p:nvSpPr>
                <p:cNvPr id="95" name="Oval 94"/>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Connector 95"/>
                <p:cNvCxnSpPr>
                  <a:stCxn id="95"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2533990" y="4875734"/>
                <a:ext cx="307009" cy="851961"/>
                <a:chOff x="609600" y="3918822"/>
                <a:chExt cx="406400" cy="1081706"/>
              </a:xfrm>
            </p:grpSpPr>
            <p:sp>
              <p:nvSpPr>
                <p:cNvPr id="102" name="Oval 101"/>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8" name="Group 107"/>
            <p:cNvGrpSpPr/>
            <p:nvPr/>
          </p:nvGrpSpPr>
          <p:grpSpPr>
            <a:xfrm>
              <a:off x="4066825" y="5638191"/>
              <a:ext cx="307009" cy="851961"/>
              <a:chOff x="609600" y="3918822"/>
              <a:chExt cx="406400" cy="1081706"/>
            </a:xfrm>
          </p:grpSpPr>
          <p:sp>
            <p:nvSpPr>
              <p:cNvPr id="109" name="Oval 108"/>
              <p:cNvSpPr/>
              <p:nvPr/>
            </p:nvSpPr>
            <p:spPr>
              <a:xfrm>
                <a:off x="640522" y="3918822"/>
                <a:ext cx="276087" cy="338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p:cNvCxnSpPr>
                <a:stCxn id="109" idx="4"/>
              </p:cNvCxnSpPr>
              <p:nvPr/>
            </p:nvCxnSpPr>
            <p:spPr>
              <a:xfrm>
                <a:off x="778566" y="4257561"/>
                <a:ext cx="0" cy="5132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78566" y="4770782"/>
                <a:ext cx="237434"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609600" y="4770782"/>
                <a:ext cx="168966" cy="229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778566" y="4343306"/>
                <a:ext cx="237434" cy="1624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flipV="1">
                <a:off x="609600" y="4343306"/>
                <a:ext cx="168966" cy="162433"/>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18" name="Straight Arrow Connector 117"/>
            <p:cNvCxnSpPr/>
            <p:nvPr/>
          </p:nvCxnSpPr>
          <p:spPr>
            <a:xfrm>
              <a:off x="1700699" y="6115133"/>
              <a:ext cx="419653" cy="0"/>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3432317" y="6078853"/>
              <a:ext cx="419653" cy="0"/>
            </a:xfrm>
            <a:prstGeom prst="straightConnector1">
              <a:avLst/>
            </a:prstGeom>
            <a:ln w="3810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471661" y="5075427"/>
              <a:ext cx="651854" cy="369332"/>
            </a:xfrm>
            <a:prstGeom prst="rect">
              <a:avLst/>
            </a:prstGeom>
            <a:noFill/>
          </p:spPr>
          <p:txBody>
            <a:bodyPr wrap="none" rtlCol="0">
              <a:spAutoFit/>
            </a:bodyPr>
            <a:lstStyle/>
            <a:p>
              <a:r>
                <a:rPr lang="en-US" dirty="0" smtClean="0"/>
                <a:t>Class</a:t>
              </a:r>
              <a:endParaRPr lang="en-US" dirty="0"/>
            </a:p>
          </p:txBody>
        </p:sp>
        <p:sp>
          <p:nvSpPr>
            <p:cNvPr id="123" name="TextBox 122"/>
            <p:cNvSpPr txBox="1"/>
            <p:nvPr/>
          </p:nvSpPr>
          <p:spPr>
            <a:xfrm>
              <a:off x="2330169" y="5075427"/>
              <a:ext cx="775047" cy="369332"/>
            </a:xfrm>
            <a:prstGeom prst="rect">
              <a:avLst/>
            </a:prstGeom>
            <a:noFill/>
          </p:spPr>
          <p:txBody>
            <a:bodyPr wrap="none" rtlCol="0">
              <a:spAutoFit/>
            </a:bodyPr>
            <a:lstStyle/>
            <a:p>
              <a:r>
                <a:rPr lang="en-US" dirty="0" smtClean="0"/>
                <a:t>Group</a:t>
              </a:r>
              <a:endParaRPr lang="en-US" dirty="0"/>
            </a:p>
          </p:txBody>
        </p:sp>
        <p:sp>
          <p:nvSpPr>
            <p:cNvPr id="124" name="TextBox 123"/>
            <p:cNvSpPr txBox="1"/>
            <p:nvPr/>
          </p:nvSpPr>
          <p:spPr>
            <a:xfrm>
              <a:off x="3688520" y="5075427"/>
              <a:ext cx="1101684" cy="369332"/>
            </a:xfrm>
            <a:prstGeom prst="rect">
              <a:avLst/>
            </a:prstGeom>
            <a:noFill/>
          </p:spPr>
          <p:txBody>
            <a:bodyPr wrap="none" rtlCol="0">
              <a:spAutoFit/>
            </a:bodyPr>
            <a:lstStyle/>
            <a:p>
              <a:r>
                <a:rPr lang="en-US" dirty="0" smtClean="0"/>
                <a:t>Individual</a:t>
              </a:r>
              <a:endParaRPr lang="en-US" dirty="0"/>
            </a:p>
          </p:txBody>
        </p:sp>
        <p:sp>
          <p:nvSpPr>
            <p:cNvPr id="125" name="TextBox 124"/>
            <p:cNvSpPr txBox="1"/>
            <p:nvPr/>
          </p:nvSpPr>
          <p:spPr>
            <a:xfrm>
              <a:off x="-64218" y="4660475"/>
              <a:ext cx="5215340" cy="400110"/>
            </a:xfrm>
            <a:prstGeom prst="rect">
              <a:avLst/>
            </a:prstGeom>
            <a:noFill/>
          </p:spPr>
          <p:txBody>
            <a:bodyPr wrap="none" rtlCol="0">
              <a:spAutoFit/>
            </a:bodyPr>
            <a:lstStyle/>
            <a:p>
              <a:r>
                <a:rPr lang="en-US" sz="2000" b="1" dirty="0" smtClean="0"/>
                <a:t>2. Guided reading questions for primary papers</a:t>
              </a:r>
              <a:endParaRPr lang="en-US" sz="2000" b="1" dirty="0"/>
            </a:p>
          </p:txBody>
        </p:sp>
        <p:sp>
          <p:nvSpPr>
            <p:cNvPr id="126" name="TextBox 125"/>
            <p:cNvSpPr txBox="1"/>
            <p:nvPr/>
          </p:nvSpPr>
          <p:spPr>
            <a:xfrm>
              <a:off x="-70045" y="3196383"/>
              <a:ext cx="4420601" cy="400110"/>
            </a:xfrm>
            <a:prstGeom prst="rect">
              <a:avLst/>
            </a:prstGeom>
            <a:noFill/>
          </p:spPr>
          <p:txBody>
            <a:bodyPr wrap="none" rtlCol="0">
              <a:spAutoFit/>
            </a:bodyPr>
            <a:lstStyle/>
            <a:p>
              <a:r>
                <a:rPr lang="en-US" sz="2000" b="1" dirty="0" smtClean="0"/>
                <a:t>1. Literature search, review and analyze</a:t>
              </a:r>
              <a:endParaRPr lang="en-US" sz="2000" b="1" dirty="0"/>
            </a:p>
          </p:txBody>
        </p:sp>
        <p:pic>
          <p:nvPicPr>
            <p:cNvPr id="128" name="Picture 127"/>
            <p:cNvPicPr>
              <a:picLocks noChangeAspect="1"/>
            </p:cNvPicPr>
            <p:nvPr/>
          </p:nvPicPr>
          <p:blipFill>
            <a:blip r:embed="rId4"/>
            <a:stretch>
              <a:fillRect/>
            </a:stretch>
          </p:blipFill>
          <p:spPr>
            <a:xfrm>
              <a:off x="276199" y="3596493"/>
              <a:ext cx="1525905" cy="1085850"/>
            </a:xfrm>
            <a:prstGeom prst="rect">
              <a:avLst/>
            </a:prstGeom>
          </p:spPr>
        </p:pic>
        <p:cxnSp>
          <p:nvCxnSpPr>
            <p:cNvPr id="130" name="Straight Arrow Connector 129"/>
            <p:cNvCxnSpPr/>
            <p:nvPr/>
          </p:nvCxnSpPr>
          <p:spPr>
            <a:xfrm>
              <a:off x="1976783" y="4119217"/>
              <a:ext cx="594286" cy="0"/>
            </a:xfrm>
            <a:prstGeom prst="straightConnector1">
              <a:avLst/>
            </a:prstGeom>
            <a:ln w="38100" cmpd="sng">
              <a:solidFill>
                <a:srgbClr val="E46C0A"/>
              </a:solidFill>
              <a:tailEnd type="arrow"/>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671239" y="3796051"/>
              <a:ext cx="1395586" cy="646331"/>
            </a:xfrm>
            <a:prstGeom prst="rect">
              <a:avLst/>
            </a:prstGeom>
            <a:noFill/>
          </p:spPr>
          <p:txBody>
            <a:bodyPr wrap="square" rtlCol="0">
              <a:spAutoFit/>
            </a:bodyPr>
            <a:lstStyle/>
            <a:p>
              <a:r>
                <a:rPr lang="en-US" sz="3600" b="1" dirty="0" smtClean="0">
                  <a:solidFill>
                    <a:schemeClr val="tx1">
                      <a:lumMod val="95000"/>
                      <a:lumOff val="5000"/>
                    </a:schemeClr>
                  </a:solidFill>
                </a:rPr>
                <a:t>???</a:t>
              </a:r>
              <a:endParaRPr lang="en-US" sz="3600" b="1" dirty="0">
                <a:solidFill>
                  <a:schemeClr val="tx1">
                    <a:lumMod val="95000"/>
                    <a:lumOff val="5000"/>
                  </a:schemeClr>
                </a:solidFill>
              </a:endParaRPr>
            </a:p>
          </p:txBody>
        </p:sp>
      </p:grpSp>
      <p:sp>
        <p:nvSpPr>
          <p:cNvPr id="5" name="TextBox 4"/>
          <p:cNvSpPr txBox="1"/>
          <p:nvPr/>
        </p:nvSpPr>
        <p:spPr>
          <a:xfrm>
            <a:off x="2687495" y="1138184"/>
            <a:ext cx="3186438" cy="1631216"/>
          </a:xfrm>
          <a:prstGeom prst="rect">
            <a:avLst/>
          </a:prstGeom>
          <a:solidFill>
            <a:schemeClr val="accent4">
              <a:lumMod val="20000"/>
              <a:lumOff val="80000"/>
            </a:schemeClr>
          </a:solidFill>
        </p:spPr>
        <p:txBody>
          <a:bodyPr wrap="square" rtlCol="0">
            <a:spAutoFit/>
          </a:bodyPr>
          <a:lstStyle/>
          <a:p>
            <a:pPr algn="ctr"/>
            <a:r>
              <a:rPr lang="en-US" sz="2000" b="1" u="sng" dirty="0" smtClean="0"/>
              <a:t>Learning Goal: </a:t>
            </a:r>
          </a:p>
          <a:p>
            <a:pPr algn="ctr"/>
            <a:r>
              <a:rPr lang="en-US" sz="2000" dirty="0" smtClean="0"/>
              <a:t>Analyze and evaluate the methods, data and conclusion of primary papers in molecular biology</a:t>
            </a:r>
            <a:endParaRPr lang="en-US" sz="2000" dirty="0"/>
          </a:p>
        </p:txBody>
      </p:sp>
    </p:spTree>
    <p:extLst>
      <p:ext uri="{BB962C8B-B14F-4D97-AF65-F5344CB8AC3E}">
        <p14:creationId xmlns:p14="http://schemas.microsoft.com/office/powerpoint/2010/main" val="19617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642"/>
            <a:ext cx="8458200" cy="1147864"/>
          </a:xfrm>
          <a:solidFill>
            <a:schemeClr val="accent4">
              <a:lumMod val="20000"/>
              <a:lumOff val="80000"/>
            </a:schemeClr>
          </a:solidFill>
        </p:spPr>
        <p:txBody>
          <a:bodyPr>
            <a:normAutofit/>
          </a:bodyPr>
          <a:lstStyle/>
          <a:p>
            <a:pPr algn="l"/>
            <a:r>
              <a:rPr lang="en-US" sz="3200" b="1" dirty="0" smtClean="0">
                <a:latin typeface="+mn-lt"/>
              </a:rPr>
              <a:t>Using a teaching cycle to promote students’ learning—</a:t>
            </a:r>
            <a:r>
              <a:rPr lang="en-US" sz="3200" b="1" dirty="0" err="1" smtClean="0">
                <a:latin typeface="+mn-lt"/>
              </a:rPr>
              <a:t>Shuyan</a:t>
            </a:r>
            <a:r>
              <a:rPr lang="en-US" sz="3200" b="1" dirty="0" smtClean="0">
                <a:latin typeface="+mn-lt"/>
              </a:rPr>
              <a:t> Sun</a:t>
            </a:r>
            <a:endParaRPr lang="en-US" sz="3200" b="1" dirty="0">
              <a:latin typeface="+mn-lt"/>
            </a:endParaRPr>
          </a:p>
        </p:txBody>
      </p:sp>
      <p:sp>
        <p:nvSpPr>
          <p:cNvPr id="4" name="Footer Placeholder 3"/>
          <p:cNvSpPr>
            <a:spLocks noGrp="1"/>
          </p:cNvSpPr>
          <p:nvPr>
            <p:ph type="ftr" sz="quarter" idx="11"/>
          </p:nvPr>
        </p:nvSpPr>
        <p:spPr/>
        <p:txBody>
          <a:bodyPr/>
          <a:lstStyle/>
          <a:p>
            <a:r>
              <a:rPr lang="fr-FR" smtClean="0"/>
              <a:t>Faculty Learning Community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extBox 5"/>
          <p:cNvSpPr txBox="1"/>
          <p:nvPr/>
        </p:nvSpPr>
        <p:spPr>
          <a:xfrm>
            <a:off x="228600" y="2170799"/>
            <a:ext cx="1905000" cy="369332"/>
          </a:xfrm>
          <a:prstGeom prst="rect">
            <a:avLst/>
          </a:prstGeom>
          <a:solidFill>
            <a:srgbClr val="FF99FF"/>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1. Before Class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599" y="3268203"/>
            <a:ext cx="1905001" cy="369332"/>
          </a:xfrm>
          <a:prstGeom prst="rect">
            <a:avLst/>
          </a:prstGeom>
          <a:solidFill>
            <a:srgbClr val="FF99FF"/>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2. Lecture Section</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6991" y="4343400"/>
            <a:ext cx="1937274" cy="369332"/>
          </a:xfrm>
          <a:prstGeom prst="rect">
            <a:avLst/>
          </a:prstGeom>
          <a:solidFill>
            <a:srgbClr val="FF99FF"/>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3. Lab Section</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3339" y="5554913"/>
            <a:ext cx="1927934" cy="369332"/>
          </a:xfrm>
          <a:prstGeom prst="rect">
            <a:avLst/>
          </a:prstGeom>
          <a:solidFill>
            <a:srgbClr val="FF99FF"/>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4. After Class</a:t>
            </a:r>
            <a:endParaRPr lang="en-US"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1096670" y="2713300"/>
            <a:ext cx="0" cy="392214"/>
          </a:xfrm>
          <a:prstGeom prst="straightConnector1">
            <a:avLst/>
          </a:prstGeom>
          <a:ln w="31750">
            <a:solidFill>
              <a:srgbClr val="CC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99029" y="3807607"/>
            <a:ext cx="0" cy="392214"/>
          </a:xfrm>
          <a:prstGeom prst="straightConnector1">
            <a:avLst/>
          </a:prstGeom>
          <a:ln w="31750">
            <a:solidFill>
              <a:srgbClr val="CC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96670" y="4999164"/>
            <a:ext cx="0" cy="392214"/>
          </a:xfrm>
          <a:prstGeom prst="straightConnector1">
            <a:avLst/>
          </a:prstGeom>
          <a:ln w="31750">
            <a:solidFill>
              <a:srgbClr val="CC00CC"/>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05500" y="2057676"/>
            <a:ext cx="28194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Students read the text and take online tests</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514600" y="2039252"/>
            <a:ext cx="3169465"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Get students exposed to vocabularies and concepts</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905500" y="3080384"/>
            <a:ext cx="305906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In-depth discussion of  textbook materials and examples from the real world</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540475" y="4347396"/>
            <a:ext cx="2869723"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Learn computer programs and interpret output correctly</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89199" y="5540329"/>
            <a:ext cx="292792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Know how to apply statistics to do research</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667000" y="1533237"/>
            <a:ext cx="2645742" cy="369332"/>
          </a:xfrm>
          <a:prstGeom prst="rect">
            <a:avLst/>
          </a:prstGeom>
          <a:solidFill>
            <a:schemeClr val="accent1">
              <a:alpha val="34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Goals</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514600" y="3105514"/>
            <a:ext cx="305906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Better understand concepts and rationales; know how to apply them properly</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921664" y="1533237"/>
            <a:ext cx="2645742" cy="369332"/>
          </a:xfrm>
          <a:prstGeom prst="rect">
            <a:avLst/>
          </a:prstGeom>
          <a:solidFill>
            <a:schemeClr val="accent1">
              <a:alpha val="34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Activities</a:t>
            </a:r>
            <a:endParaRPr 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921664" y="4347396"/>
            <a:ext cx="3059069"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Hands-on activities; feedback from peers, TA and instructor</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930661" y="5462580"/>
            <a:ext cx="3033908"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Students analyze data to answer real research questions and write a scientific report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7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p:bldP spid="15" grpId="0"/>
      <p:bldP spid="16" grpId="0"/>
      <p:bldP spid="17" grpId="0"/>
      <p:bldP spid="18" grpId="0"/>
      <p:bldP spid="19" grpId="0" animBg="1"/>
      <p:bldP spid="22" grpId="0"/>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809625"/>
          </a:xfrm>
          <a:solidFill>
            <a:schemeClr val="accent5">
              <a:lumMod val="20000"/>
              <a:lumOff val="80000"/>
            </a:schemeClr>
          </a:solidFill>
        </p:spPr>
        <p:txBody>
          <a:bodyPr>
            <a:noAutofit/>
          </a:bodyPr>
          <a:lstStyle/>
          <a:p>
            <a:pPr algn="l"/>
            <a:r>
              <a:rPr lang="en-US" sz="3200" b="1" dirty="0" smtClean="0">
                <a:latin typeface="+mn-lt"/>
              </a:rPr>
              <a:t>Engaging students around energy—</a:t>
            </a:r>
            <a:br>
              <a:rPr lang="en-US" sz="3200" b="1" dirty="0" smtClean="0">
                <a:latin typeface="+mn-lt"/>
              </a:rPr>
            </a:br>
            <a:r>
              <a:rPr lang="en-US" sz="3200" b="1" dirty="0" smtClean="0">
                <a:latin typeface="+mn-lt"/>
              </a:rPr>
              <a:t>Carlos Romero-</a:t>
            </a:r>
            <a:r>
              <a:rPr lang="en-US" sz="3200" b="1" dirty="0" err="1" smtClean="0">
                <a:latin typeface="+mn-lt"/>
              </a:rPr>
              <a:t>Talamás</a:t>
            </a:r>
            <a:endParaRPr lang="en-US" sz="3200" b="1" dirty="0">
              <a:latin typeface="+mn-lt"/>
            </a:endParaRPr>
          </a:p>
        </p:txBody>
      </p:sp>
      <p:sp>
        <p:nvSpPr>
          <p:cNvPr id="3" name="Content Placeholder 2"/>
          <p:cNvSpPr>
            <a:spLocks noGrp="1"/>
          </p:cNvSpPr>
          <p:nvPr>
            <p:ph idx="1"/>
          </p:nvPr>
        </p:nvSpPr>
        <p:spPr>
          <a:xfrm>
            <a:off x="533400" y="1498059"/>
            <a:ext cx="8153400" cy="5097293"/>
          </a:xfrm>
        </p:spPr>
        <p:txBody>
          <a:bodyPr>
            <a:normAutofit/>
          </a:bodyPr>
          <a:lstStyle/>
          <a:p>
            <a:pPr>
              <a:buNone/>
            </a:pPr>
            <a:r>
              <a:rPr lang="en-US" sz="2100" b="1" dirty="0" smtClean="0">
                <a:cs typeface="Arial (Body)"/>
              </a:rPr>
              <a:t>Goal</a:t>
            </a:r>
            <a:endParaRPr lang="en-US" sz="2100" dirty="0" smtClean="0">
              <a:cs typeface="Arial (Body)"/>
            </a:endParaRPr>
          </a:p>
          <a:p>
            <a:pPr>
              <a:buNone/>
            </a:pPr>
            <a:r>
              <a:rPr lang="en-US" sz="2100" dirty="0" smtClean="0">
                <a:cs typeface="Arial (Body)"/>
              </a:rPr>
              <a:t>	Have students actively participate in class on energy sources/storage</a:t>
            </a:r>
          </a:p>
          <a:p>
            <a:pPr>
              <a:buNone/>
            </a:pPr>
            <a:r>
              <a:rPr lang="en-US" sz="2100" b="1" dirty="0" smtClean="0">
                <a:cs typeface="Arial (Body)"/>
              </a:rPr>
              <a:t>Methods</a:t>
            </a:r>
            <a:endParaRPr lang="en-US" sz="2100" dirty="0" smtClean="0">
              <a:cs typeface="Arial (Body)"/>
            </a:endParaRPr>
          </a:p>
          <a:p>
            <a:pPr>
              <a:buNone/>
            </a:pPr>
            <a:r>
              <a:rPr lang="en-US" sz="2100" dirty="0" smtClean="0">
                <a:cs typeface="Arial (Body)"/>
              </a:rPr>
              <a:t>	Students read media articles and view videos on relevant topics</a:t>
            </a:r>
          </a:p>
          <a:p>
            <a:pPr>
              <a:buNone/>
            </a:pPr>
            <a:r>
              <a:rPr lang="en-US" sz="2100" dirty="0" smtClean="0">
                <a:cs typeface="Arial (Body)"/>
              </a:rPr>
              <a:t>	 In class discussions are interspersed with math derivations</a:t>
            </a:r>
          </a:p>
          <a:p>
            <a:pPr>
              <a:buNone/>
            </a:pPr>
            <a:endParaRPr lang="en-US" sz="2100" dirty="0" smtClean="0">
              <a:cs typeface="Arial (Body)"/>
            </a:endParaRPr>
          </a:p>
          <a:p>
            <a:pPr>
              <a:buNone/>
            </a:pPr>
            <a:endParaRPr lang="en-US" sz="2100" dirty="0" smtClean="0">
              <a:cs typeface="Arial (Body)"/>
            </a:endParaRPr>
          </a:p>
          <a:p>
            <a:pPr>
              <a:buNone/>
            </a:pPr>
            <a:endParaRPr lang="en-US" sz="2100" b="1" dirty="0" smtClean="0">
              <a:cs typeface="Arial (Body)"/>
            </a:endParaRPr>
          </a:p>
          <a:p>
            <a:pPr>
              <a:buNone/>
            </a:pPr>
            <a:endParaRPr lang="en-US" sz="2100" b="1" dirty="0" smtClean="0">
              <a:cs typeface="Arial (Body)"/>
            </a:endParaRPr>
          </a:p>
          <a:p>
            <a:pPr>
              <a:buNone/>
            </a:pPr>
            <a:endParaRPr lang="en-US" sz="2100" b="1" dirty="0" smtClean="0">
              <a:cs typeface="Arial (Body)"/>
            </a:endParaRPr>
          </a:p>
          <a:p>
            <a:pPr>
              <a:buNone/>
            </a:pPr>
            <a:r>
              <a:rPr lang="en-US" sz="2100" b="1" dirty="0" smtClean="0">
                <a:cs typeface="Arial (Body)"/>
              </a:rPr>
              <a:t>Future work </a:t>
            </a:r>
          </a:p>
          <a:p>
            <a:pPr>
              <a:buNone/>
            </a:pPr>
            <a:r>
              <a:rPr lang="en-US" sz="2100" b="1" dirty="0" smtClean="0">
                <a:cs typeface="Arial (Body)"/>
              </a:rPr>
              <a:t>	</a:t>
            </a:r>
            <a:r>
              <a:rPr lang="en-US" sz="2100" dirty="0" smtClean="0">
                <a:cs typeface="Arial (Body)"/>
              </a:rPr>
              <a:t>Implement in other courses, and find quantitative measures to track progress and better assess changes or revisions.</a:t>
            </a:r>
          </a:p>
          <a:p>
            <a:endParaRPr lang="en-US" sz="2100" dirty="0" smtClean="0">
              <a:latin typeface="Arial (Body)"/>
              <a:cs typeface="Arial (Body)"/>
            </a:endParaRPr>
          </a:p>
          <a:p>
            <a:pPr>
              <a:buNone/>
            </a:pPr>
            <a:endParaRPr lang="en-US" sz="2100" dirty="0" smtClean="0"/>
          </a:p>
        </p:txBody>
      </p:sp>
      <p:pic>
        <p:nvPicPr>
          <p:cNvPr id="4" name="Picture 3" descr="sun-abstract-design.png"/>
          <p:cNvPicPr>
            <a:picLocks noChangeAspect="1"/>
          </p:cNvPicPr>
          <p:nvPr/>
        </p:nvPicPr>
        <p:blipFill>
          <a:blip r:embed="rId2"/>
          <a:stretch>
            <a:fillRect/>
          </a:stretch>
        </p:blipFill>
        <p:spPr>
          <a:xfrm>
            <a:off x="6697493" y="0"/>
            <a:ext cx="1989307" cy="1989307"/>
          </a:xfrm>
          <a:prstGeom prst="rect">
            <a:avLst/>
          </a:prstGeom>
        </p:spPr>
      </p:pic>
      <p:pic>
        <p:nvPicPr>
          <p:cNvPr id="6" name="Picture 5" descr="stick figure group discussing.jpg"/>
          <p:cNvPicPr>
            <a:picLocks noChangeAspect="1"/>
          </p:cNvPicPr>
          <p:nvPr/>
        </p:nvPicPr>
        <p:blipFill>
          <a:blip r:embed="rId3"/>
          <a:stretch>
            <a:fillRect/>
          </a:stretch>
        </p:blipFill>
        <p:spPr>
          <a:xfrm>
            <a:off x="533400" y="3618690"/>
            <a:ext cx="1504545" cy="1504545"/>
          </a:xfrm>
          <a:prstGeom prst="rect">
            <a:avLst/>
          </a:prstGeom>
        </p:spPr>
      </p:pic>
      <p:sp>
        <p:nvSpPr>
          <p:cNvPr id="7" name="TextBox 6"/>
          <p:cNvSpPr txBox="1"/>
          <p:nvPr/>
        </p:nvSpPr>
        <p:spPr>
          <a:xfrm>
            <a:off x="2704288" y="3774332"/>
            <a:ext cx="4912469" cy="1661993"/>
          </a:xfrm>
          <a:prstGeom prst="rect">
            <a:avLst/>
          </a:prstGeom>
          <a:noFill/>
        </p:spPr>
        <p:txBody>
          <a:bodyPr wrap="square" rtlCol="0">
            <a:spAutoFit/>
          </a:bodyPr>
          <a:lstStyle/>
          <a:p>
            <a:pPr>
              <a:buNone/>
            </a:pPr>
            <a:r>
              <a:rPr lang="en-US" sz="2100" b="1" dirty="0" smtClean="0">
                <a:cs typeface="Arial (Body)"/>
              </a:rPr>
              <a:t>Assessment</a:t>
            </a:r>
            <a:r>
              <a:rPr lang="en-US" sz="2100" dirty="0" smtClean="0">
                <a:cs typeface="Arial (Body)"/>
              </a:rPr>
              <a:t> </a:t>
            </a:r>
          </a:p>
          <a:p>
            <a:pPr>
              <a:buNone/>
            </a:pPr>
            <a:r>
              <a:rPr lang="en-US" sz="2100" dirty="0" smtClean="0">
                <a:cs typeface="Arial (Body)"/>
              </a:rPr>
              <a:t>Observed ↑ engagement and participation (and class energy!); some students even send their own article suggestions.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916"/>
            <a:ext cx="8229600" cy="972766"/>
          </a:xfrm>
          <a:solidFill>
            <a:schemeClr val="bg2"/>
          </a:solidFill>
        </p:spPr>
        <p:txBody>
          <a:bodyPr>
            <a:noAutofit/>
          </a:bodyPr>
          <a:lstStyle/>
          <a:p>
            <a:pPr algn="l"/>
            <a:r>
              <a:rPr lang="en-US" sz="3200" b="1" dirty="0" smtClean="0">
                <a:latin typeface="+mn-lt"/>
              </a:rPr>
              <a:t>Increasing student engagement in a Methods class—Jamie </a:t>
            </a:r>
            <a:r>
              <a:rPr lang="en-US" sz="3200" b="1" dirty="0" err="1" smtClean="0">
                <a:latin typeface="+mn-lt"/>
              </a:rPr>
              <a:t>Trevitt</a:t>
            </a:r>
            <a:endParaRPr lang="en-US" sz="3200" b="1" dirty="0">
              <a:latin typeface="+mn-lt"/>
            </a:endParaRPr>
          </a:p>
        </p:txBody>
      </p:sp>
      <p:sp>
        <p:nvSpPr>
          <p:cNvPr id="3" name="Subtitle 2"/>
          <p:cNvSpPr>
            <a:spLocks noGrp="1"/>
          </p:cNvSpPr>
          <p:nvPr>
            <p:ph idx="1"/>
          </p:nvPr>
        </p:nvSpPr>
        <p:spPr>
          <a:xfrm>
            <a:off x="0" y="1284050"/>
            <a:ext cx="9220200" cy="5573949"/>
          </a:xfrm>
        </p:spPr>
        <p:txBody>
          <a:bodyPr>
            <a:normAutofit fontScale="55000" lnSpcReduction="20000"/>
          </a:bodyPr>
          <a:lstStyle/>
          <a:p>
            <a:pPr marL="0" indent="0" algn="l">
              <a:buNone/>
            </a:pPr>
            <a:endParaRPr lang="en-US" sz="3800" u="sng" dirty="0" smtClean="0"/>
          </a:p>
          <a:p>
            <a:pPr marL="0" indent="0" algn="l">
              <a:buNone/>
            </a:pPr>
            <a:r>
              <a:rPr lang="en-US" sz="5100" b="1" dirty="0" smtClean="0"/>
              <a:t>Goals</a:t>
            </a:r>
            <a:r>
              <a:rPr lang="en-US" sz="3800" b="1" dirty="0" smtClean="0"/>
              <a:t> </a:t>
            </a:r>
          </a:p>
          <a:p>
            <a:pPr marL="457200" indent="-457200">
              <a:buNone/>
            </a:pPr>
            <a:r>
              <a:rPr lang="en-US" sz="4400" dirty="0" smtClean="0"/>
              <a:t>	Increase engagement</a:t>
            </a:r>
          </a:p>
          <a:p>
            <a:pPr marL="457200" indent="-457200">
              <a:buNone/>
            </a:pPr>
            <a:r>
              <a:rPr lang="en-US" sz="4400" dirty="0" smtClean="0"/>
              <a:t>	Improve understanding/teaching effectiveness</a:t>
            </a:r>
          </a:p>
          <a:p>
            <a:pPr marL="457200" indent="-457200">
              <a:buNone/>
            </a:pPr>
            <a:endParaRPr lang="en-US" sz="3100" dirty="0" smtClean="0"/>
          </a:p>
          <a:p>
            <a:pPr marL="0" indent="0">
              <a:buNone/>
            </a:pPr>
            <a:r>
              <a:rPr lang="en-US" sz="5100" b="1" dirty="0" smtClean="0"/>
              <a:t>Plan</a:t>
            </a:r>
          </a:p>
          <a:p>
            <a:pPr marL="457200" indent="-457200">
              <a:buNone/>
            </a:pPr>
            <a:r>
              <a:rPr lang="en-US" sz="4400" dirty="0" smtClean="0"/>
              <a:t>	Use </a:t>
            </a:r>
            <a:r>
              <a:rPr lang="en-US" sz="4400" dirty="0"/>
              <a:t>Turning Point Technologies “clickers” </a:t>
            </a:r>
            <a:endParaRPr lang="en-US" sz="4400" dirty="0" smtClean="0"/>
          </a:p>
          <a:p>
            <a:pPr marL="457200" indent="-457200">
              <a:buNone/>
            </a:pPr>
            <a:r>
              <a:rPr lang="en-US" sz="4400" dirty="0" smtClean="0"/>
              <a:t>	to </a:t>
            </a:r>
            <a:r>
              <a:rPr lang="en-US" sz="4400" dirty="0"/>
              <a:t>review/quiz students on </a:t>
            </a:r>
            <a:r>
              <a:rPr lang="en-US" sz="4400" dirty="0" smtClean="0"/>
              <a:t>material </a:t>
            </a:r>
            <a:r>
              <a:rPr lang="en-US" sz="4400" dirty="0"/>
              <a:t>from </a:t>
            </a:r>
            <a:endParaRPr lang="en-US" sz="4400" dirty="0" smtClean="0"/>
          </a:p>
          <a:p>
            <a:pPr marL="457200" indent="-457200">
              <a:buNone/>
            </a:pPr>
            <a:r>
              <a:rPr lang="en-US" sz="4400" dirty="0" smtClean="0"/>
              <a:t>	previous </a:t>
            </a:r>
            <a:r>
              <a:rPr lang="en-US" sz="4400" dirty="0"/>
              <a:t>class </a:t>
            </a:r>
            <a:endParaRPr lang="en-US" sz="4400" dirty="0" smtClean="0"/>
          </a:p>
          <a:p>
            <a:pPr marL="457200" indent="-457200">
              <a:buNone/>
            </a:pPr>
            <a:endParaRPr lang="en-US" sz="3100" dirty="0"/>
          </a:p>
          <a:p>
            <a:pPr marL="0" indent="0">
              <a:buNone/>
            </a:pPr>
            <a:r>
              <a:rPr lang="en-US" sz="5100" b="1" dirty="0" smtClean="0"/>
              <a:t>Assessment </a:t>
            </a:r>
          </a:p>
          <a:p>
            <a:pPr marL="457200" indent="-457200">
              <a:buNone/>
            </a:pPr>
            <a:r>
              <a:rPr lang="en-US" sz="4400" dirty="0" smtClean="0"/>
              <a:t>	Engagement ↑ – subjective, but seems so</a:t>
            </a:r>
          </a:p>
          <a:p>
            <a:pPr marL="457200" indent="-457200">
              <a:buNone/>
            </a:pPr>
            <a:r>
              <a:rPr lang="en-US" sz="4400" dirty="0" smtClean="0"/>
              <a:t>	Understanding/effectiveness – % correct on quizzes ↑</a:t>
            </a:r>
          </a:p>
          <a:p>
            <a:pPr marL="457200" indent="-457200">
              <a:buNone/>
            </a:pPr>
            <a:r>
              <a:rPr lang="en-US" sz="4400" dirty="0" smtClean="0"/>
              <a:t>	Attendance ↑ (nice “side effect”)</a:t>
            </a:r>
          </a:p>
          <a:p>
            <a:endParaRPr lang="en-US" dirty="0" smtClean="0"/>
          </a:p>
          <a:p>
            <a:pPr algn="l"/>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711" y="1118681"/>
            <a:ext cx="2576207" cy="2576207"/>
          </a:xfrm>
          <a:prstGeom prst="rect">
            <a:avLst/>
          </a:prstGeom>
        </p:spPr>
      </p:pic>
    </p:spTree>
    <p:extLst>
      <p:ext uri="{BB962C8B-B14F-4D97-AF65-F5344CB8AC3E}">
        <p14:creationId xmlns:p14="http://schemas.microsoft.com/office/powerpoint/2010/main" val="307429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632</TotalTime>
  <Words>536</Words>
  <Application>Microsoft Office PowerPoint</Application>
  <PresentationFormat>On-screen Show (4:3)</PresentationFormat>
  <Paragraphs>90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(Body)</vt:lpstr>
      <vt:lpstr>Calibri</vt:lpstr>
      <vt:lpstr>Times New Roman</vt:lpstr>
      <vt:lpstr>Office Theme</vt:lpstr>
      <vt:lpstr>Teacher Scholars 2015</vt:lpstr>
      <vt:lpstr>Learning through teaching—Dena Aufseeser</vt:lpstr>
      <vt:lpstr>PowerPoint Presentation</vt:lpstr>
      <vt:lpstr>PowerPoint Presentation</vt:lpstr>
      <vt:lpstr>Using a teaching cycle to promote students’ learning—Shuyan Sun</vt:lpstr>
      <vt:lpstr>Engaging students around energy— Carlos Romero-Talamás</vt:lpstr>
      <vt:lpstr>Increasing student engagement in a Methods class—Jamie Trevitt</vt:lpstr>
    </vt:vector>
  </TitlesOfParts>
  <Company>UMBC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Green</dc:creator>
  <cp:lastModifiedBy>Kerrie Kephart</cp:lastModifiedBy>
  <cp:revision>43</cp:revision>
  <dcterms:created xsi:type="dcterms:W3CDTF">2015-05-05T16:35:26Z</dcterms:created>
  <dcterms:modified xsi:type="dcterms:W3CDTF">2016-05-19T15:53:58Z</dcterms:modified>
</cp:coreProperties>
</file>