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1" r:id="rId3"/>
    <p:sldId id="268" r:id="rId4"/>
    <p:sldId id="262" r:id="rId5"/>
    <p:sldId id="257" r:id="rId6"/>
    <p:sldId id="263" r:id="rId7"/>
    <p:sldId id="265" r:id="rId8"/>
    <p:sldId id="259" r:id="rId9"/>
    <p:sldId id="267" r:id="rId10"/>
    <p:sldId id="260" r:id="rId11"/>
    <p:sldId id="269" r:id="rId12"/>
    <p:sldId id="270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D422CE-7966-4029-A869-A9FD58A004E0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A879D5-9CA4-4D60-9F4F-CCACB1D28635}">
      <dgm:prSet phldrT="[Text]"/>
      <dgm:spPr/>
      <dgm:t>
        <a:bodyPr/>
        <a:lstStyle/>
        <a:p>
          <a:r>
            <a:rPr lang="en-US" dirty="0" smtClean="0"/>
            <a:t>Illustrating course material by describing a study</a:t>
          </a:r>
          <a:endParaRPr lang="en-US" dirty="0"/>
        </a:p>
      </dgm:t>
    </dgm:pt>
    <dgm:pt modelId="{1BE2ED3E-106F-44D7-83CF-AF76F9DE5DAD}" type="parTrans" cxnId="{1A0E9E22-7FD7-4C53-BA48-5A3A60B86B8C}">
      <dgm:prSet/>
      <dgm:spPr/>
      <dgm:t>
        <a:bodyPr/>
        <a:lstStyle/>
        <a:p>
          <a:endParaRPr lang="en-US"/>
        </a:p>
      </dgm:t>
    </dgm:pt>
    <dgm:pt modelId="{AF25D42B-167C-4885-A98D-D58848E9F6B7}" type="sibTrans" cxnId="{1A0E9E22-7FD7-4C53-BA48-5A3A60B86B8C}">
      <dgm:prSet/>
      <dgm:spPr/>
      <dgm:t>
        <a:bodyPr/>
        <a:lstStyle/>
        <a:p>
          <a:endParaRPr lang="en-US"/>
        </a:p>
      </dgm:t>
    </dgm:pt>
    <dgm:pt modelId="{8E1A5448-E29A-4E5F-92AC-FFCA75D41CE8}">
      <dgm:prSet phldrT="[Text]"/>
      <dgm:spPr/>
      <dgm:t>
        <a:bodyPr/>
        <a:lstStyle/>
        <a:p>
          <a:r>
            <a:rPr lang="en-US" dirty="0" smtClean="0"/>
            <a:t>Student research project</a:t>
          </a:r>
          <a:endParaRPr lang="en-US" dirty="0"/>
        </a:p>
      </dgm:t>
    </dgm:pt>
    <dgm:pt modelId="{D6EFFC47-4A73-42FE-AF73-8C1B1DB08F78}" type="parTrans" cxnId="{CEA113AB-5700-40AE-9FBB-30ABB4967ECA}">
      <dgm:prSet/>
      <dgm:spPr/>
      <dgm:t>
        <a:bodyPr/>
        <a:lstStyle/>
        <a:p>
          <a:endParaRPr lang="en-US"/>
        </a:p>
      </dgm:t>
    </dgm:pt>
    <dgm:pt modelId="{AB9D6E46-18AE-4588-B036-7BC6852F8F32}" type="sibTrans" cxnId="{CEA113AB-5700-40AE-9FBB-30ABB4967ECA}">
      <dgm:prSet/>
      <dgm:spPr/>
      <dgm:t>
        <a:bodyPr/>
        <a:lstStyle/>
        <a:p>
          <a:endParaRPr lang="en-US"/>
        </a:p>
      </dgm:t>
    </dgm:pt>
    <dgm:pt modelId="{DDC2CFC2-34B1-40C3-AC8A-BE3B1B6F759F}" type="pres">
      <dgm:prSet presAssocID="{AAD422CE-7966-4029-A869-A9FD58A004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2F3407-67EE-4592-AB65-B52F01BF3808}" type="pres">
      <dgm:prSet presAssocID="{DBA879D5-9CA4-4D60-9F4F-CCACB1D2863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DCAAC-532F-4855-9E77-3B5FC2ACC182}" type="pres">
      <dgm:prSet presAssocID="{8E1A5448-E29A-4E5F-92AC-FFCA75D41CE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6EA8A-E407-4135-8B00-9F7CB8E57E30}" type="presOf" srcId="{8E1A5448-E29A-4E5F-92AC-FFCA75D41CE8}" destId="{FE0DCAAC-532F-4855-9E77-3B5FC2ACC182}" srcOrd="0" destOrd="0" presId="urn:microsoft.com/office/officeart/2005/8/layout/arrow1"/>
    <dgm:cxn modelId="{29FA0EF0-C791-4990-A93A-4C79311685BB}" type="presOf" srcId="{DBA879D5-9CA4-4D60-9F4F-CCACB1D28635}" destId="{F42F3407-67EE-4592-AB65-B52F01BF3808}" srcOrd="0" destOrd="0" presId="urn:microsoft.com/office/officeart/2005/8/layout/arrow1"/>
    <dgm:cxn modelId="{CEA113AB-5700-40AE-9FBB-30ABB4967ECA}" srcId="{AAD422CE-7966-4029-A869-A9FD58A004E0}" destId="{8E1A5448-E29A-4E5F-92AC-FFCA75D41CE8}" srcOrd="1" destOrd="0" parTransId="{D6EFFC47-4A73-42FE-AF73-8C1B1DB08F78}" sibTransId="{AB9D6E46-18AE-4588-B036-7BC6852F8F32}"/>
    <dgm:cxn modelId="{65CB11C8-3ECE-4E4F-A636-E01DB54F61FE}" type="presOf" srcId="{AAD422CE-7966-4029-A869-A9FD58A004E0}" destId="{DDC2CFC2-34B1-40C3-AC8A-BE3B1B6F759F}" srcOrd="0" destOrd="0" presId="urn:microsoft.com/office/officeart/2005/8/layout/arrow1"/>
    <dgm:cxn modelId="{1A0E9E22-7FD7-4C53-BA48-5A3A60B86B8C}" srcId="{AAD422CE-7966-4029-A869-A9FD58A004E0}" destId="{DBA879D5-9CA4-4D60-9F4F-CCACB1D28635}" srcOrd="0" destOrd="0" parTransId="{1BE2ED3E-106F-44D7-83CF-AF76F9DE5DAD}" sibTransId="{AF25D42B-167C-4885-A98D-D58848E9F6B7}"/>
    <dgm:cxn modelId="{E35B3B57-B378-49AF-8F70-22F6C971169A}" type="presParOf" srcId="{DDC2CFC2-34B1-40C3-AC8A-BE3B1B6F759F}" destId="{F42F3407-67EE-4592-AB65-B52F01BF3808}" srcOrd="0" destOrd="0" presId="urn:microsoft.com/office/officeart/2005/8/layout/arrow1"/>
    <dgm:cxn modelId="{BDC1367B-751B-48B7-8E3C-8E644A24D251}" type="presParOf" srcId="{DDC2CFC2-34B1-40C3-AC8A-BE3B1B6F759F}" destId="{FE0DCAAC-532F-4855-9E77-3B5FC2ACC18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7E062-D139-4D7B-B212-D770E4AB0E04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E3C5-8BDD-45C7-B9CD-589F2DBAC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2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7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64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1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19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6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34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73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1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15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9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E3C5-8BDD-45C7-B9CD-589F2DBAC2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0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6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2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2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2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2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8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2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9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750"/>
                    </a14:imgEffect>
                    <a14:imgEffect>
                      <a14:saturation sat="250000"/>
                    </a14:imgEffect>
                  </a14:imgLayer>
                </a14:imgProps>
              </a:ext>
            </a:extLst>
          </a:blip>
          <a:srcRect/>
          <a:stretch>
            <a:fillRect t="-2000" b="-1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4003-CA43-486E-8667-7F40197865D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97BC-C462-4007-ACA5-E9DDAB04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 Rounded MT Bold" panose="020F0704030504030204" pitchFamily="34" charset="0"/>
                <a:ea typeface="BatangChe" panose="02030609000101010101" pitchFamily="49" charset="-127"/>
              </a:rPr>
              <a:t>Integrating Teaching and Research</a:t>
            </a:r>
            <a:endParaRPr lang="en-US" sz="4800" dirty="0">
              <a:solidFill>
                <a:srgbClr val="C00000"/>
              </a:solidFill>
              <a:latin typeface="Arial Rounded MT Bold" panose="020F0704030504030204" pitchFamily="34" charset="0"/>
              <a:ea typeface="BatangChe" panose="02030609000101010101" pitchFamily="49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4038600"/>
            <a:ext cx="4038600" cy="4419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Sarah Chard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Matthias </a:t>
            </a:r>
            <a:r>
              <a:rPr lang="en-US" dirty="0" err="1" smtClean="0">
                <a:solidFill>
                  <a:schemeClr val="tx1"/>
                </a:solidFill>
              </a:rPr>
              <a:t>Gobbert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John </a:t>
            </a:r>
            <a:r>
              <a:rPr lang="en-US" dirty="0" err="1" smtClean="0">
                <a:solidFill>
                  <a:schemeClr val="tx1"/>
                </a:solidFill>
              </a:rPr>
              <a:t>Shumacher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Meilin</a:t>
            </a:r>
            <a:r>
              <a:rPr lang="en-US" dirty="0" smtClean="0">
                <a:solidFill>
                  <a:schemeClr val="tx1"/>
                </a:solidFill>
              </a:rPr>
              <a:t> Yu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4038600"/>
            <a:ext cx="403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Robin Barry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Joanna </a:t>
            </a:r>
            <a:r>
              <a:rPr lang="en-US" dirty="0" err="1" smtClean="0">
                <a:solidFill>
                  <a:schemeClr val="tx1"/>
                </a:solidFill>
              </a:rPr>
              <a:t>Gadsby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Stephen </a:t>
            </a:r>
            <a:r>
              <a:rPr lang="en-US" dirty="0" err="1" smtClean="0">
                <a:solidFill>
                  <a:schemeClr val="tx1"/>
                </a:solidFill>
              </a:rPr>
              <a:t>Mang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Shuyan</a:t>
            </a:r>
            <a:r>
              <a:rPr lang="en-US" dirty="0" smtClean="0">
                <a:solidFill>
                  <a:schemeClr val="tx1"/>
                </a:solidFill>
              </a:rPr>
              <a:t> Sun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2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Annotated Bibliography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Across countries, teaching/research "coupling“ accessible mainly to most advanced, able and privileged students.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ntegrating </a:t>
            </a:r>
            <a:r>
              <a:rPr lang="en-US" dirty="0">
                <a:solidFill>
                  <a:srgbClr val="000000"/>
                </a:solidFill>
              </a:rPr>
              <a:t>research and teaching is central to constructivist/active learning approaches </a:t>
            </a:r>
            <a:r>
              <a:rPr lang="en-US" dirty="0" smtClean="0">
                <a:solidFill>
                  <a:srgbClr val="000000"/>
                </a:solidFill>
              </a:rPr>
              <a:t>&amp; preparing </a:t>
            </a:r>
            <a:r>
              <a:rPr lang="en-US" dirty="0">
                <a:solidFill>
                  <a:srgbClr val="000000"/>
                </a:solidFill>
              </a:rPr>
              <a:t>students for the "knowledge" </a:t>
            </a:r>
            <a:r>
              <a:rPr lang="en-US" dirty="0" smtClean="0">
                <a:solidFill>
                  <a:srgbClr val="000000"/>
                </a:solidFill>
              </a:rPr>
              <a:t>economy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Expand teaching that is grounded in research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1828800" lvl="4" indent="0">
              <a:buNone/>
            </a:pPr>
            <a:r>
              <a:rPr lang="en-US" sz="4100" dirty="0" smtClean="0">
                <a:solidFill>
                  <a:srgbClr val="000000"/>
                </a:solidFill>
                <a:latin typeface="arial"/>
              </a:rPr>
              <a:t>			Jenkins, A (2001) </a:t>
            </a:r>
            <a:endParaRPr lang="en-US" sz="41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9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Annotated Bibliography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Students contribution to faculty research </a:t>
            </a:r>
            <a:r>
              <a:rPr lang="en-US" dirty="0">
                <a:solidFill>
                  <a:srgbClr val="000000"/>
                </a:solidFill>
              </a:rPr>
              <a:t>output </a:t>
            </a:r>
            <a:r>
              <a:rPr lang="en-US" dirty="0" smtClean="0">
                <a:solidFill>
                  <a:srgbClr val="000000"/>
                </a:solidFill>
              </a:rPr>
              <a:t>is more likely when </a:t>
            </a:r>
            <a:r>
              <a:rPr lang="en-US" dirty="0">
                <a:solidFill>
                  <a:srgbClr val="000000"/>
                </a:solidFill>
              </a:rPr>
              <a:t>curriculum is designed to include inquiry-based processes, instead of </a:t>
            </a:r>
            <a:r>
              <a:rPr lang="en-US" dirty="0" smtClean="0">
                <a:solidFill>
                  <a:srgbClr val="000000"/>
                </a:solidFill>
              </a:rPr>
              <a:t>pure focus </a:t>
            </a:r>
            <a:r>
              <a:rPr lang="en-US" dirty="0">
                <a:solidFill>
                  <a:srgbClr val="000000"/>
                </a:solidFill>
              </a:rPr>
              <a:t>on knowledge acquisition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pt-BR" dirty="0" smtClean="0">
                <a:solidFill>
                  <a:srgbClr val="000000"/>
                </a:solidFill>
                <a:latin typeface="arial"/>
              </a:rPr>
              <a:t>					Horta et al., 2012.</a:t>
            </a:r>
            <a:endParaRPr lang="pt-BR" dirty="0">
              <a:solidFill>
                <a:srgbClr val="000000"/>
              </a:solidFill>
              <a:latin typeface="arial"/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3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Annotated Bibliography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Research project in a lab-based setting: comparing student project to faculty project</a:t>
            </a:r>
          </a:p>
          <a:p>
            <a:endParaRPr lang="en-US" sz="2400" dirty="0">
              <a:solidFill>
                <a:srgbClr val="000000"/>
              </a:solidFill>
              <a:latin typeface="arial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Students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felt a greater sense of ownership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when they developed their own research project</a:t>
            </a:r>
          </a:p>
          <a:p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/>
              </a:rPr>
              <a:t>Student perception of instructor's teaching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and expertise was better when students contributed to faculty research project</a:t>
            </a:r>
          </a:p>
          <a:p>
            <a:endParaRPr lang="en-US" sz="2400" dirty="0">
              <a:solidFill>
                <a:srgbClr val="000000"/>
              </a:solidFill>
              <a:latin typeface="arial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Learning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outcomes did not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differ</a:t>
            </a:r>
          </a:p>
          <a:p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						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Witesman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2012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71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What does integrating teaching and research mean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457200" lvl="1" indent="0" fontAlgn="base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Bringing experiential </a:t>
            </a:r>
            <a:r>
              <a:rPr lang="en-US" sz="3600" dirty="0">
                <a:solidFill>
                  <a:srgbClr val="000000"/>
                </a:solidFill>
              </a:rPr>
              <a:t>aspects of </a:t>
            </a:r>
            <a:r>
              <a:rPr lang="en-US" sz="3600" i="1" dirty="0">
                <a:solidFill>
                  <a:srgbClr val="000000"/>
                </a:solidFill>
              </a:rPr>
              <a:t>doing research </a:t>
            </a:r>
            <a:r>
              <a:rPr lang="en-US" sz="3600" dirty="0">
                <a:solidFill>
                  <a:srgbClr val="000000"/>
                </a:solidFill>
              </a:rPr>
              <a:t>into </a:t>
            </a:r>
            <a:r>
              <a:rPr lang="en-US" sz="3600" dirty="0" smtClean="0">
                <a:solidFill>
                  <a:srgbClr val="000000"/>
                </a:solidFill>
              </a:rPr>
              <a:t>educational settings</a:t>
            </a:r>
          </a:p>
          <a:p>
            <a:pPr marL="457200" lvl="1" indent="0" fontAlgn="base">
              <a:spcBef>
                <a:spcPts val="0"/>
              </a:spcBef>
              <a:buNone/>
            </a:pPr>
            <a:endParaRPr lang="en-US" sz="3600" dirty="0" smtClean="0">
              <a:solidFill>
                <a:srgbClr val="000000"/>
              </a:solidFill>
            </a:endParaRPr>
          </a:p>
          <a:p>
            <a:pPr marL="457200" lvl="1" indent="0" fontAlgn="base">
              <a:spcBef>
                <a:spcPts val="0"/>
              </a:spcBef>
              <a:buNone/>
            </a:pPr>
            <a:r>
              <a:rPr lang="en-US" sz="3600" dirty="0">
                <a:solidFill>
                  <a:srgbClr val="000000"/>
                </a:solidFill>
              </a:rPr>
              <a:t>E</a:t>
            </a:r>
            <a:r>
              <a:rPr lang="en-US" sz="3600" dirty="0" smtClean="0">
                <a:solidFill>
                  <a:srgbClr val="000000"/>
                </a:solidFill>
              </a:rPr>
              <a:t>nsuring students </a:t>
            </a:r>
            <a:r>
              <a:rPr lang="en-US" sz="3600" dirty="0">
                <a:solidFill>
                  <a:srgbClr val="000000"/>
                </a:solidFill>
              </a:rPr>
              <a:t>engaged </a:t>
            </a:r>
            <a:r>
              <a:rPr lang="en-US" sz="3600" dirty="0" smtClean="0">
                <a:solidFill>
                  <a:srgbClr val="000000"/>
                </a:solidFill>
              </a:rPr>
              <a:t>in faculty research </a:t>
            </a:r>
            <a:r>
              <a:rPr lang="en-US" sz="3600" dirty="0">
                <a:solidFill>
                  <a:srgbClr val="000000"/>
                </a:solidFill>
              </a:rPr>
              <a:t>receive appropriate </a:t>
            </a:r>
            <a:r>
              <a:rPr lang="en-US" sz="3600" dirty="0" smtClean="0">
                <a:solidFill>
                  <a:srgbClr val="000000"/>
                </a:solidFill>
              </a:rPr>
              <a:t>instruction</a:t>
            </a:r>
            <a:endParaRPr lang="en-US" sz="3600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8268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298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2F3407-67EE-4592-AB65-B52F01BF3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0DCAAC-532F-4855-9E77-3B5FC2ACC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Why would faculty want to integrate teaching and research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>
              <a:spcBef>
                <a:spcPts val="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Facilitate learning </a:t>
            </a:r>
          </a:p>
          <a:p>
            <a:pPr lvl="1" fontAlgn="base">
              <a:spcBef>
                <a:spcPts val="0"/>
              </a:spcBef>
              <a:buFont typeface="Arial"/>
              <a:buChar char="•"/>
            </a:pP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 lvl="1" fontAlgn="base">
              <a:spcBef>
                <a:spcPts val="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Provide experiential</a:t>
            </a:r>
            <a:r>
              <a:rPr lang="en-US" sz="3200" dirty="0">
                <a:solidFill>
                  <a:srgbClr val="000000"/>
                </a:solidFill>
              </a:rPr>
              <a:t>, hands-on learning 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 lvl="1" fontAlgn="base">
              <a:spcBef>
                <a:spcPts val="0"/>
              </a:spcBef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</a:endParaRPr>
          </a:p>
          <a:p>
            <a:pPr lvl="1" fontAlgn="base">
              <a:spcBef>
                <a:spcPts val="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Increase own </a:t>
            </a:r>
            <a:r>
              <a:rPr lang="en-US" sz="3200" dirty="0">
                <a:solidFill>
                  <a:srgbClr val="000000"/>
                </a:solidFill>
              </a:rPr>
              <a:t>research productivity or </a:t>
            </a:r>
            <a:r>
              <a:rPr lang="en-US" sz="3200" dirty="0" smtClean="0">
                <a:solidFill>
                  <a:srgbClr val="000000"/>
                </a:solidFill>
              </a:rPr>
              <a:t>knowledge</a:t>
            </a:r>
          </a:p>
          <a:p>
            <a:pPr lvl="1" fontAlgn="base">
              <a:spcBef>
                <a:spcPts val="0"/>
              </a:spcBef>
              <a:buFont typeface="Arial"/>
              <a:buChar char="•"/>
            </a:pP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 lvl="1" fontAlgn="base">
              <a:spcBef>
                <a:spcPts val="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Integrate faculty roles</a:t>
            </a:r>
            <a:r>
              <a:rPr lang="en-US" sz="3200" dirty="0">
                <a:solidFill>
                  <a:srgbClr val="000000"/>
                </a:solidFill>
              </a:rPr>
              <a:t>: teaching, research and potentially </a:t>
            </a:r>
            <a:r>
              <a:rPr lang="en-US" sz="3200" dirty="0" smtClean="0">
                <a:solidFill>
                  <a:srgbClr val="000000"/>
                </a:solidFill>
              </a:rPr>
              <a:t>service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008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Integrating Teaching and Research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Strategies used, challenges faced, shared solutions</a:t>
            </a:r>
          </a:p>
          <a:p>
            <a:endParaRPr lang="en-US" sz="3600" dirty="0" smtClean="0"/>
          </a:p>
          <a:p>
            <a:r>
              <a:rPr lang="en-US" sz="3600" dirty="0" smtClean="0"/>
              <a:t>Reviewed research and “best practices”</a:t>
            </a:r>
          </a:p>
          <a:p>
            <a:endParaRPr lang="en-US" sz="3600" dirty="0" smtClean="0"/>
          </a:p>
          <a:p>
            <a:r>
              <a:rPr lang="en-US" sz="3600" dirty="0" smtClean="0"/>
              <a:t>Deliverable: </a:t>
            </a:r>
            <a:r>
              <a:rPr lang="en-US" sz="3200" dirty="0" smtClean="0"/>
              <a:t>FDC workshop/seminar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053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Challenges and Answers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 not have the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lvl="0"/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reduce all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nothing thinking,</a:t>
            </a:r>
          </a:p>
          <a:p>
            <a:pPr marL="1828800" lvl="4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onsider bringing research into 1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recruit students for lab, giving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more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lvl="4"/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4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Challenges and Answers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00"/>
                </a:solidFill>
                <a:latin typeface="arial"/>
              </a:rPr>
              <a:t>I teach </a:t>
            </a:r>
            <a:r>
              <a:rPr lang="en-US" i="1" dirty="0">
                <a:solidFill>
                  <a:srgbClr val="000000"/>
                </a:solidFill>
                <a:latin typeface="arial"/>
              </a:rPr>
              <a:t>a class which has </a:t>
            </a:r>
            <a:r>
              <a:rPr lang="en-US" i="1" dirty="0" smtClean="0">
                <a:solidFill>
                  <a:srgbClr val="000000"/>
                </a:solidFill>
                <a:latin typeface="arial"/>
              </a:rPr>
              <a:t>little connection </a:t>
            </a:r>
            <a:r>
              <a:rPr lang="en-US" i="1" dirty="0">
                <a:solidFill>
                  <a:srgbClr val="000000"/>
                </a:solidFill>
                <a:latin typeface="arial"/>
              </a:rPr>
              <a:t>with my </a:t>
            </a:r>
            <a:r>
              <a:rPr lang="en-US" i="1" dirty="0" smtClean="0">
                <a:solidFill>
                  <a:srgbClr val="000000"/>
                </a:solidFill>
                <a:latin typeface="arial"/>
              </a:rPr>
              <a:t>research expertise</a:t>
            </a:r>
          </a:p>
          <a:p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lvl="4"/>
            <a:r>
              <a:rPr lang="en-US" sz="3200" dirty="0" smtClean="0">
                <a:solidFill>
                  <a:srgbClr val="000000"/>
                </a:solidFill>
                <a:latin typeface="arial"/>
              </a:rPr>
              <a:t>Involving research may inspire new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research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ideas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related to your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expertise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384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Challenges and Answers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00"/>
                </a:solidFill>
                <a:latin typeface="arial"/>
              </a:rPr>
              <a:t>I </a:t>
            </a:r>
            <a:r>
              <a:rPr lang="en-US" i="1" dirty="0">
                <a:solidFill>
                  <a:srgbClr val="000000"/>
                </a:solidFill>
                <a:latin typeface="arial"/>
              </a:rPr>
              <a:t>have </a:t>
            </a:r>
            <a:r>
              <a:rPr lang="en-US" i="1" dirty="0" smtClean="0">
                <a:solidFill>
                  <a:srgbClr val="000000"/>
                </a:solidFill>
                <a:latin typeface="arial"/>
              </a:rPr>
              <a:t>too much </a:t>
            </a:r>
            <a:r>
              <a:rPr lang="en-US" i="1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i="1" dirty="0" smtClean="0">
                <a:solidFill>
                  <a:srgbClr val="000000"/>
                </a:solidFill>
                <a:latin typeface="arial"/>
              </a:rPr>
              <a:t>cover! Lecture based on text is necessary!</a:t>
            </a:r>
          </a:p>
          <a:p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lvl="4"/>
            <a:r>
              <a:rPr lang="en-US" sz="3200" dirty="0">
                <a:solidFill>
                  <a:srgbClr val="000000"/>
                </a:solidFill>
                <a:latin typeface="arial"/>
              </a:rPr>
              <a:t>Avoid the tyranny of coverage. Select 1-3 learning outcomes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to students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to learn and be successful in a short class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period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053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Concrete Examples and Toolkit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Student-designed research projects as part of laboratory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 assignments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 students to create Wikipedia entries for current topics in the field that are too new (or too niche) to have existing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pages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Standardize and spell out as much of the independent research experience as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Syllabus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independent study experiences that may or may not lead to publication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6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5572</TotalTime>
  <Words>409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BatangChe</vt:lpstr>
      <vt:lpstr>Arial</vt:lpstr>
      <vt:lpstr>Arial</vt:lpstr>
      <vt:lpstr>Arial Rounded MT Bold</vt:lpstr>
      <vt:lpstr>Calibri</vt:lpstr>
      <vt:lpstr>Office Theme</vt:lpstr>
      <vt:lpstr>Integrating Teaching and Research</vt:lpstr>
      <vt:lpstr>What does integrating teaching and research mean?</vt:lpstr>
      <vt:lpstr>PowerPoint Presentation</vt:lpstr>
      <vt:lpstr>Why would faculty want to integrate teaching and research?</vt:lpstr>
      <vt:lpstr>Integrating Teaching and Research</vt:lpstr>
      <vt:lpstr>Challenges and Answers</vt:lpstr>
      <vt:lpstr>Challenges and Answers</vt:lpstr>
      <vt:lpstr>Challenges and Answers</vt:lpstr>
      <vt:lpstr>Concrete Examples and Toolkit</vt:lpstr>
      <vt:lpstr>Annotated Bibliography</vt:lpstr>
      <vt:lpstr>Annotated Bibliography</vt:lpstr>
      <vt:lpstr>Annotated 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Barry</dc:creator>
  <cp:lastModifiedBy>Kerrie Kephart</cp:lastModifiedBy>
  <cp:revision>17</cp:revision>
  <dcterms:created xsi:type="dcterms:W3CDTF">2016-04-27T19:18:23Z</dcterms:created>
  <dcterms:modified xsi:type="dcterms:W3CDTF">2016-05-12T15:39:16Z</dcterms:modified>
</cp:coreProperties>
</file>