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60" r:id="rId8"/>
    <p:sldId id="261" r:id="rId9"/>
    <p:sldId id="257" r:id="rId10"/>
    <p:sldId id="258" r:id="rId11"/>
    <p:sldId id="259" r:id="rId12"/>
    <p:sldId id="263" r:id="rId13"/>
    <p:sldId id="268" r:id="rId14"/>
    <p:sldId id="269" r:id="rId15"/>
    <p:sldId id="270"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B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1" y="40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0A852-E4A5-48DE-9778-1267DE4A749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318472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0A852-E4A5-48DE-9778-1267DE4A749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99998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0A852-E4A5-48DE-9778-1267DE4A749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258296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73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802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42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94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42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786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76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0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0A852-E4A5-48DE-9778-1267DE4A749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3467569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78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34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753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9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86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574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502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139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85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0A852-E4A5-48DE-9778-1267DE4A7491}"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964306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13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654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00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940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857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857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224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09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99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8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0A852-E4A5-48DE-9778-1267DE4A7491}"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23564513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92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99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776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462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63905-8763-D740-B363-3AAE813063C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13483-AEE0-014C-92EE-4F29FC6F32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441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801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557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758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1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7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0A852-E4A5-48DE-9778-1267DE4A7491}"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2255211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970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133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768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821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96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A6B25-BC29-0D41-961D-4255A0B5284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491EC-8CCE-984E-AAAF-47E507EC4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36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310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124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48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8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0A852-E4A5-48DE-9778-1267DE4A7491}"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2902860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539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359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475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429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327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90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9EC2D-7DE6-E74E-B058-083EE06BFE11}"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283D03-83B9-C941-B45E-7604B77229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69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0A852-E4A5-48DE-9778-1267DE4A7491}"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119768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0A852-E4A5-48DE-9778-1267DE4A7491}"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280660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0A852-E4A5-48DE-9778-1267DE4A7491}"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01A61-1DA0-4E24-A49E-6B2A758A9CC0}" type="slidenum">
              <a:rPr lang="en-US" smtClean="0"/>
              <a:t>‹#›</a:t>
            </a:fld>
            <a:endParaRPr lang="en-US"/>
          </a:p>
        </p:txBody>
      </p:sp>
    </p:spTree>
    <p:extLst>
      <p:ext uri="{BB962C8B-B14F-4D97-AF65-F5344CB8AC3E}">
        <p14:creationId xmlns:p14="http://schemas.microsoft.com/office/powerpoint/2010/main" val="134683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duotone>
              <a:schemeClr val="accent5">
                <a:shade val="45000"/>
                <a:satMod val="135000"/>
              </a:schemeClr>
              <a:prstClr val="white"/>
            </a:duotone>
            <a:extLst>
              <a:ext uri="{BEBA8EAE-BF5A-486C-A8C5-ECC9F3942E4B}">
                <a14:imgProps xmlns:a14="http://schemas.microsoft.com/office/drawing/2010/main">
                  <a14:imgLayer r:embed="rId14">
                    <a14:imgEffect>
                      <a14:sharpenSoften amount="86000"/>
                    </a14:imgEffect>
                    <a14:imgEffect>
                      <a14:colorTemperature colorTemp="5250"/>
                    </a14:imgEffect>
                    <a14:imgEffect>
                      <a14:saturation sat="215000"/>
                    </a14:imgEffect>
                    <a14:imgEffect>
                      <a14:brightnessContrast bright="-1000" contrast="48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0A852-E4A5-48DE-9778-1267DE4A7491}" type="datetimeFigureOut">
              <a:rPr lang="en-US" smtClean="0"/>
              <a:t>5/24/2016</a:t>
            </a:fld>
            <a:endParaRPr lang="en-US"/>
          </a:p>
        </p:txBody>
      </p:sp>
      <p:sp>
        <p:nvSpPr>
          <p:cNvPr id="5" name="Footer Placeholder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01A61-1DA0-4E24-A49E-6B2A758A9CC0}" type="slidenum">
              <a:rPr lang="en-US" smtClean="0"/>
              <a:t>‹#›</a:t>
            </a:fld>
            <a:endParaRPr lang="en-US"/>
          </a:p>
        </p:txBody>
      </p:sp>
    </p:spTree>
    <p:extLst>
      <p:ext uri="{BB962C8B-B14F-4D97-AF65-F5344CB8AC3E}">
        <p14:creationId xmlns:p14="http://schemas.microsoft.com/office/powerpoint/2010/main" val="331116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duotone>
              <a:schemeClr val="accent5">
                <a:shade val="45000"/>
                <a:satMod val="135000"/>
              </a:schemeClr>
              <a:prstClr val="white"/>
            </a:duotone>
            <a:extLst>
              <a:ext uri="{BEBA8EAE-BF5A-486C-A8C5-ECC9F3942E4B}">
                <a14:imgProps xmlns:a14="http://schemas.microsoft.com/office/drawing/2010/main">
                  <a14:imgLayer r:embed="rId14">
                    <a14:imgEffect>
                      <a14:sharpenSoften amount="86000"/>
                    </a14:imgEffect>
                    <a14:imgEffect>
                      <a14:colorTemperature colorTemp="5250"/>
                    </a14:imgEffect>
                    <a14:imgEffect>
                      <a14:saturation sat="215000"/>
                    </a14:imgEffect>
                    <a14:imgEffect>
                      <a14:brightnessContrast bright="-1000" contrast="48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1A31B-DB06-4A56-8556-4A6D881D2898}"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884E6-514A-4C19-B799-D3B1B1726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12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duotone>
              <a:schemeClr val="accent5">
                <a:shade val="45000"/>
                <a:satMod val="135000"/>
              </a:schemeClr>
              <a:prstClr val="white"/>
            </a:duotone>
            <a:extLst>
              <a:ext uri="{BEBA8EAE-BF5A-486C-A8C5-ECC9F3942E4B}">
                <a14:imgProps xmlns:a14="http://schemas.microsoft.com/office/drawing/2010/main">
                  <a14:imgLayer r:embed="rId14">
                    <a14:imgEffect>
                      <a14:sharpenSoften amount="86000"/>
                    </a14:imgEffect>
                    <a14:imgEffect>
                      <a14:colorTemperature colorTemp="5250"/>
                    </a14:imgEffect>
                    <a14:imgEffect>
                      <a14:saturation sat="215000"/>
                    </a14:imgEffect>
                    <a14:imgEffect>
                      <a14:brightnessContrast bright="-1000" contrast="48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C8695-0FF4-457B-ADE4-B89456281667}"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D85FC-B684-41D8-9B31-22705E363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335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duotone>
              <a:schemeClr val="accent5">
                <a:shade val="45000"/>
                <a:satMod val="135000"/>
              </a:schemeClr>
              <a:prstClr val="white"/>
            </a:duotone>
            <a:extLst>
              <a:ext uri="{BEBA8EAE-BF5A-486C-A8C5-ECC9F3942E4B}">
                <a14:imgProps xmlns:a14="http://schemas.microsoft.com/office/drawing/2010/main">
                  <a14:imgLayer r:embed="rId14">
                    <a14:imgEffect>
                      <a14:sharpenSoften amount="86000"/>
                    </a14:imgEffect>
                    <a14:imgEffect>
                      <a14:colorTemperature colorTemp="5250"/>
                    </a14:imgEffect>
                    <a14:imgEffect>
                      <a14:saturation sat="215000"/>
                    </a14:imgEffect>
                    <a14:imgEffect>
                      <a14:brightnessContrast bright="-1000" contrast="48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D63905-8763-D740-B363-3AAE813063C1}" type="datetimeFigureOut">
              <a:rPr lang="en-US" smtClean="0">
                <a:solidFill>
                  <a:prstClr val="black">
                    <a:tint val="75000"/>
                  </a:prstClr>
                </a:solidFill>
              </a:rPr>
              <a:pPr defTabSz="457200"/>
              <a:t>5/24/2016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4F13483-AEE0-014C-92EE-4F29FC6F321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42676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duotone>
              <a:schemeClr val="accent5">
                <a:shade val="45000"/>
                <a:satMod val="135000"/>
              </a:schemeClr>
              <a:prstClr val="white"/>
            </a:duotone>
            <a:extLst>
              <a:ext uri="{BEBA8EAE-BF5A-486C-A8C5-ECC9F3942E4B}">
                <a14:imgProps xmlns:a14="http://schemas.microsoft.com/office/drawing/2010/main">
                  <a14:imgLayer r:embed="rId14">
                    <a14:imgEffect>
                      <a14:sharpenSoften amount="86000"/>
                    </a14:imgEffect>
                    <a14:imgEffect>
                      <a14:colorTemperature colorTemp="5250"/>
                    </a14:imgEffect>
                    <a14:imgEffect>
                      <a14:saturation sat="215000"/>
                    </a14:imgEffect>
                    <a14:imgEffect>
                      <a14:brightnessContrast bright="-1000" contrast="48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DAA6B25-BC29-0D41-961D-4255A0B52841}" type="datetimeFigureOut">
              <a:rPr lang="en-US" smtClean="0">
                <a:solidFill>
                  <a:prstClr val="black">
                    <a:tint val="75000"/>
                  </a:prstClr>
                </a:solidFill>
              </a:rPr>
              <a:pPr defTabSz="457200"/>
              <a:t>5/24/2016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0A491EC-8CCE-984E-AAAF-47E507EC48A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65443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duotone>
              <a:schemeClr val="accent5">
                <a:shade val="45000"/>
                <a:satMod val="135000"/>
              </a:schemeClr>
              <a:prstClr val="white"/>
            </a:duotone>
            <a:extLst>
              <a:ext uri="{BEBA8EAE-BF5A-486C-A8C5-ECC9F3942E4B}">
                <a14:imgProps xmlns:a14="http://schemas.microsoft.com/office/drawing/2010/main">
                  <a14:imgLayer r:embed="rId14">
                    <a14:imgEffect>
                      <a14:sharpenSoften amount="86000"/>
                    </a14:imgEffect>
                    <a14:imgEffect>
                      <a14:colorTemperature colorTemp="5250"/>
                    </a14:imgEffect>
                    <a14:imgEffect>
                      <a14:saturation sat="215000"/>
                    </a14:imgEffect>
                    <a14:imgEffect>
                      <a14:brightnessContrast bright="-1000" contrast="48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B9EC2D-7DE6-E74E-B058-083EE06BFE11}" type="datetimeFigureOut">
              <a:rPr lang="en-US" smtClean="0">
                <a:solidFill>
                  <a:prstClr val="black">
                    <a:tint val="75000"/>
                  </a:prstClr>
                </a:solidFill>
              </a:rPr>
              <a:pPr defTabSz="457200"/>
              <a:t>5/24/2016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A283D03-83B9-C941-B45E-7604B77229D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12621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413703"/>
            <a:ext cx="11483340" cy="935037"/>
          </a:xfrm>
        </p:spPr>
        <p:txBody>
          <a:bodyPr>
            <a:normAutofit/>
          </a:bodyPr>
          <a:lstStyle/>
          <a:p>
            <a:r>
              <a:rPr lang="en-US" dirty="0" smtClean="0">
                <a:latin typeface="Aharoni" panose="02010803020104030203" pitchFamily="2" charset="-79"/>
                <a:cs typeface="Aharoni" panose="02010803020104030203" pitchFamily="2" charset="-79"/>
              </a:rPr>
              <a:t>Contemplative Pedagogy FLC</a:t>
            </a:r>
            <a:endParaRPr lang="en-US" dirty="0">
              <a:latin typeface="Aharoni" panose="02010803020104030203" pitchFamily="2" charset="-79"/>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2808232181"/>
              </p:ext>
            </p:extLst>
          </p:nvPr>
        </p:nvGraphicFramePr>
        <p:xfrm>
          <a:off x="502920" y="1428750"/>
          <a:ext cx="11430001" cy="5212080"/>
        </p:xfrm>
        <a:graphic>
          <a:graphicData uri="http://schemas.openxmlformats.org/drawingml/2006/table">
            <a:tbl>
              <a:tblPr firstRow="1" bandRow="1">
                <a:tableStyleId>{5C22544A-7EE6-4342-B048-85BDC9FD1C3A}</a:tableStyleId>
              </a:tblPr>
              <a:tblGrid>
                <a:gridCol w="2806867"/>
                <a:gridCol w="4732207"/>
                <a:gridCol w="3890927"/>
              </a:tblGrid>
              <a:tr h="370840">
                <a:tc>
                  <a:txBody>
                    <a:bodyPr/>
                    <a:lstStyle/>
                    <a:p>
                      <a:r>
                        <a:rPr lang="en-US" sz="2000" b="0" dirty="0" smtClean="0">
                          <a:solidFill>
                            <a:schemeClr val="tx1"/>
                          </a:solidFill>
                          <a:latin typeface="Calibri Light" panose="020F0302020204030204" pitchFamily="34" charset="0"/>
                        </a:rPr>
                        <a:t>Sarah </a:t>
                      </a:r>
                      <a:r>
                        <a:rPr lang="en-US" sz="2000" b="0" dirty="0" err="1" smtClean="0">
                          <a:solidFill>
                            <a:schemeClr val="tx1"/>
                          </a:solidFill>
                          <a:latin typeface="Calibri Light" panose="020F0302020204030204" pitchFamily="34" charset="0"/>
                        </a:rPr>
                        <a:t>Leupen</a:t>
                      </a:r>
                      <a:endParaRPr lang="en-US" sz="2000" b="0" dirty="0" smtClean="0">
                        <a:solidFill>
                          <a:schemeClr val="tx1"/>
                        </a:solidFill>
                        <a:latin typeface="Calibri Light" panose="020F0302020204030204" pitchFamily="34" charset="0"/>
                      </a:endParaRPr>
                    </a:p>
                    <a:p>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Biology</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Animal</a:t>
                      </a:r>
                      <a:r>
                        <a:rPr lang="en-US" sz="2000" b="0" baseline="0" dirty="0" smtClean="0">
                          <a:solidFill>
                            <a:schemeClr val="tx1"/>
                          </a:solidFill>
                          <a:latin typeface="Calibri Light" panose="020F0302020204030204" pitchFamily="34" charset="0"/>
                        </a:rPr>
                        <a:t> Physiology</a:t>
                      </a:r>
                      <a:endParaRPr lang="en-US" sz="2000" b="0" dirty="0">
                        <a:solidFill>
                          <a:schemeClr val="tx1"/>
                        </a:solidFill>
                        <a:latin typeface="Calibri Light" panose="020F0302020204030204" pitchFamily="34" charset="0"/>
                      </a:endParaRPr>
                    </a:p>
                  </a:txBody>
                  <a:tcPr>
                    <a:solidFill>
                      <a:schemeClr val="bg1">
                        <a:lumMod val="95000"/>
                      </a:schemeClr>
                    </a:solidFill>
                  </a:tcPr>
                </a:tc>
              </a:tr>
              <a:tr h="370840">
                <a:tc>
                  <a:txBody>
                    <a:bodyPr/>
                    <a:lstStyle/>
                    <a:p>
                      <a:r>
                        <a:rPr lang="en-US" sz="2000" b="0" dirty="0" smtClean="0">
                          <a:solidFill>
                            <a:schemeClr val="tx1"/>
                          </a:solidFill>
                          <a:latin typeface="Calibri Light" panose="020F0302020204030204" pitchFamily="34" charset="0"/>
                        </a:rPr>
                        <a:t>Cynthia Wagner</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Biology</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kumimoji="0" lang="en-US" sz="2000" b="0"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rPr>
                        <a:t>Human Genetics (non-majors)</a:t>
                      </a:r>
                    </a:p>
                    <a:p>
                      <a:endParaRPr kumimoji="0" lang="en-US" sz="2000" b="0" i="0" u="none" strike="noStrike" kern="1200" cap="none" spc="0" normalizeH="0" baseline="0" noProof="0" dirty="0" smtClean="0">
                        <a:ln>
                          <a:noFill/>
                        </a:ln>
                        <a:solidFill>
                          <a:schemeClr val="tx1"/>
                        </a:solidFill>
                        <a:effectLst/>
                        <a:uLnTx/>
                        <a:uFillTx/>
                        <a:latin typeface="Calibri Light" panose="020F0302020204030204" pitchFamily="34" charset="0"/>
                        <a:ea typeface="+mj-ea"/>
                        <a:cs typeface="+mj-cs"/>
                      </a:endParaRPr>
                    </a:p>
                  </a:txBody>
                  <a:tcPr>
                    <a:solidFill>
                      <a:schemeClr val="bg1">
                        <a:lumMod val="95000"/>
                      </a:schemeClr>
                    </a:solidFill>
                  </a:tcPr>
                </a:tc>
              </a:tr>
              <a:tr h="370840">
                <a:tc>
                  <a:txBody>
                    <a:bodyPr/>
                    <a:lstStyle/>
                    <a:p>
                      <a:r>
                        <a:rPr lang="en-US" sz="2000" b="0" dirty="0" smtClean="0">
                          <a:solidFill>
                            <a:schemeClr val="tx1"/>
                          </a:solidFill>
                          <a:latin typeface="Calibri Light" panose="020F0302020204030204" pitchFamily="34" charset="0"/>
                        </a:rPr>
                        <a:t>Stephen </a:t>
                      </a:r>
                      <a:r>
                        <a:rPr lang="en-US" sz="2000" b="0" dirty="0" err="1" smtClean="0">
                          <a:solidFill>
                            <a:schemeClr val="tx1"/>
                          </a:solidFill>
                          <a:latin typeface="Calibri Light" panose="020F0302020204030204" pitchFamily="34" charset="0"/>
                        </a:rPr>
                        <a:t>Mang</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Chemistry &amp; Biochemistry</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The Chemistry of Climate Change</a:t>
                      </a:r>
                    </a:p>
                    <a:p>
                      <a:endParaRPr lang="en-US" sz="2000" b="0" dirty="0">
                        <a:solidFill>
                          <a:schemeClr val="tx1"/>
                        </a:solidFill>
                        <a:latin typeface="Calibri Light" panose="020F0302020204030204" pitchFamily="34" charset="0"/>
                      </a:endParaRPr>
                    </a:p>
                  </a:txBody>
                  <a:tcPr>
                    <a:solidFill>
                      <a:schemeClr val="bg1">
                        <a:lumMod val="95000"/>
                      </a:schemeClr>
                    </a:solidFill>
                  </a:tcPr>
                </a:tc>
              </a:tr>
              <a:tr h="370840">
                <a:tc>
                  <a:txBody>
                    <a:bodyPr/>
                    <a:lstStyle/>
                    <a:p>
                      <a:r>
                        <a:rPr lang="en-US" sz="2000" b="0" dirty="0" smtClean="0">
                          <a:solidFill>
                            <a:schemeClr val="tx1"/>
                          </a:solidFill>
                          <a:latin typeface="Calibri Light" panose="020F0302020204030204" pitchFamily="34" charset="0"/>
                        </a:rPr>
                        <a:t>C. Jill </a:t>
                      </a:r>
                      <a:r>
                        <a:rPr lang="en-US" sz="2000" b="0" dirty="0" err="1" smtClean="0">
                          <a:solidFill>
                            <a:schemeClr val="tx1"/>
                          </a:solidFill>
                          <a:latin typeface="Calibri Light" panose="020F0302020204030204" pitchFamily="34" charset="0"/>
                        </a:rPr>
                        <a:t>Randles</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Undergraduate Education</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First-year Experience:</a:t>
                      </a:r>
                      <a:r>
                        <a:rPr lang="en-US" sz="2000" b="0" baseline="0" dirty="0" smtClean="0">
                          <a:solidFill>
                            <a:schemeClr val="tx1"/>
                          </a:solidFill>
                          <a:latin typeface="Calibri Light" panose="020F0302020204030204" pitchFamily="34" charset="0"/>
                        </a:rPr>
                        <a:t> Turning to one another: Beliefs and Behaviors </a:t>
                      </a:r>
                    </a:p>
                    <a:p>
                      <a:endParaRPr lang="en-US" sz="2000" b="0" dirty="0">
                        <a:solidFill>
                          <a:schemeClr val="tx1"/>
                        </a:solidFill>
                        <a:latin typeface="Calibri Light" panose="020F0302020204030204" pitchFamily="34" charset="0"/>
                      </a:endParaRPr>
                    </a:p>
                  </a:txBody>
                  <a:tcPr>
                    <a:solidFill>
                      <a:schemeClr val="bg1">
                        <a:lumMod val="95000"/>
                      </a:schemeClr>
                    </a:solidFill>
                  </a:tcPr>
                </a:tc>
              </a:tr>
              <a:tr h="370840">
                <a:tc>
                  <a:txBody>
                    <a:bodyPr/>
                    <a:lstStyle/>
                    <a:p>
                      <a:r>
                        <a:rPr lang="en-US" sz="2000" b="0" dirty="0" err="1" smtClean="0">
                          <a:solidFill>
                            <a:schemeClr val="tx1"/>
                          </a:solidFill>
                          <a:latin typeface="Calibri Light" panose="020F0302020204030204" pitchFamily="34" charset="0"/>
                        </a:rPr>
                        <a:t>Mariajose</a:t>
                      </a:r>
                      <a:r>
                        <a:rPr lang="en-US" sz="2000" b="0" dirty="0" smtClean="0">
                          <a:solidFill>
                            <a:schemeClr val="tx1"/>
                          </a:solidFill>
                          <a:latin typeface="Calibri Light" panose="020F0302020204030204" pitchFamily="34" charset="0"/>
                        </a:rPr>
                        <a:t> Castellanos</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Chemical,</a:t>
                      </a:r>
                      <a:r>
                        <a:rPr lang="en-US" sz="2000" b="0" baseline="0" dirty="0" smtClean="0">
                          <a:solidFill>
                            <a:schemeClr val="tx1"/>
                          </a:solidFill>
                          <a:latin typeface="Calibri Light" panose="020F0302020204030204" pitchFamily="34" charset="0"/>
                        </a:rPr>
                        <a:t> Biochemical &amp; Environmental Engineering</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kumimoji="0" lang="en-US" sz="2000" b="0" i="0" u="none" strike="noStrike" kern="1200" cap="none" spc="0" normalizeH="0" baseline="0" noProof="0" dirty="0" smtClean="0">
                          <a:ln>
                            <a:noFill/>
                          </a:ln>
                          <a:solidFill>
                            <a:schemeClr val="tx1"/>
                          </a:solidFill>
                          <a:effectLst/>
                          <a:uLnTx/>
                          <a:uFillTx/>
                          <a:latin typeface="Calibri Light" panose="020F0302020204030204" pitchFamily="34" charset="0"/>
                          <a:ea typeface="+mn-ea"/>
                          <a:cs typeface="Arial" pitchFamily="34" charset="0"/>
                        </a:rPr>
                        <a:t>Capstone Project Chemical Engineering</a:t>
                      </a:r>
                    </a:p>
                    <a:p>
                      <a:endParaRPr lang="en-US" sz="2000" b="0" dirty="0">
                        <a:solidFill>
                          <a:schemeClr val="tx1"/>
                        </a:solidFill>
                        <a:latin typeface="Calibri Light" panose="020F0302020204030204" pitchFamily="34" charset="0"/>
                      </a:endParaRPr>
                    </a:p>
                  </a:txBody>
                  <a:tcPr>
                    <a:solidFill>
                      <a:schemeClr val="bg1">
                        <a:lumMod val="95000"/>
                      </a:schemeClr>
                    </a:solidFill>
                  </a:tcPr>
                </a:tc>
              </a:tr>
              <a:tr h="370840">
                <a:tc>
                  <a:txBody>
                    <a:bodyPr/>
                    <a:lstStyle/>
                    <a:p>
                      <a:r>
                        <a:rPr lang="en-US" sz="2000" b="0" dirty="0" smtClean="0">
                          <a:solidFill>
                            <a:schemeClr val="tx1"/>
                          </a:solidFill>
                          <a:latin typeface="Calibri Light" panose="020F0302020204030204" pitchFamily="34" charset="0"/>
                        </a:rPr>
                        <a:t>Robin </a:t>
                      </a:r>
                      <a:r>
                        <a:rPr lang="en-US" sz="2000" b="0" dirty="0" err="1" smtClean="0">
                          <a:solidFill>
                            <a:schemeClr val="tx1"/>
                          </a:solidFill>
                          <a:latin typeface="Calibri Light" panose="020F0302020204030204" pitchFamily="34" charset="0"/>
                        </a:rPr>
                        <a:t>Farabaugh</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English</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Shakespeare</a:t>
                      </a:r>
                    </a:p>
                    <a:p>
                      <a:endParaRPr lang="en-US" sz="2000" b="0" dirty="0">
                        <a:solidFill>
                          <a:schemeClr val="tx1"/>
                        </a:solidFill>
                        <a:latin typeface="Calibri Light" panose="020F0302020204030204" pitchFamily="34" charset="0"/>
                      </a:endParaRPr>
                    </a:p>
                  </a:txBody>
                  <a:tcPr>
                    <a:solidFill>
                      <a:schemeClr val="bg1">
                        <a:lumMod val="95000"/>
                      </a:schemeClr>
                    </a:solidFill>
                  </a:tcPr>
                </a:tc>
              </a:tr>
              <a:tr h="370840">
                <a:tc>
                  <a:txBody>
                    <a:bodyPr/>
                    <a:lstStyle/>
                    <a:p>
                      <a:r>
                        <a:rPr lang="en-US" sz="2000" b="0" dirty="0" smtClean="0">
                          <a:solidFill>
                            <a:schemeClr val="tx1"/>
                          </a:solidFill>
                          <a:latin typeface="Calibri Light" panose="020F0302020204030204" pitchFamily="34" charset="0"/>
                        </a:rPr>
                        <a:t>Robin Barry</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Psychology</a:t>
                      </a:r>
                      <a:endParaRPr lang="en-US" sz="2000" b="0" dirty="0">
                        <a:solidFill>
                          <a:schemeClr val="tx1"/>
                        </a:solidFill>
                        <a:latin typeface="Calibri Light" panose="020F0302020204030204" pitchFamily="34" charset="0"/>
                      </a:endParaRPr>
                    </a:p>
                  </a:txBody>
                  <a:tcPr>
                    <a:solidFill>
                      <a:schemeClr val="bg1">
                        <a:lumMod val="95000"/>
                      </a:schemeClr>
                    </a:solidFill>
                  </a:tcPr>
                </a:tc>
                <a:tc>
                  <a:txBody>
                    <a:bodyPr/>
                    <a:lstStyle/>
                    <a:p>
                      <a:r>
                        <a:rPr lang="en-US" sz="2000" b="0" dirty="0" smtClean="0">
                          <a:solidFill>
                            <a:schemeClr val="tx1"/>
                          </a:solidFill>
                          <a:latin typeface="Calibri Light" panose="020F0302020204030204" pitchFamily="34" charset="0"/>
                        </a:rPr>
                        <a:t>Couples and Family Therapies</a:t>
                      </a:r>
                      <a:endParaRPr lang="en-US" sz="2000" b="0" dirty="0">
                        <a:solidFill>
                          <a:schemeClr val="tx1"/>
                        </a:solidFill>
                        <a:latin typeface="Calibri Light" panose="020F0302020204030204" pitchFamily="34" charset="0"/>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3164523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248275"/>
            <a:ext cx="10793730" cy="1791260"/>
          </a:xfrm>
          <a:prstGeom prst="rect">
            <a:avLst/>
          </a:prstGeom>
        </p:spPr>
        <p:txBody>
          <a:bodyPr wrap="square">
            <a:spAutoFit/>
          </a:bodyPr>
          <a:lstStyle/>
          <a:p>
            <a:pPr algn="ctr"/>
            <a:r>
              <a:rPr lang="en-US" sz="4400" dirty="0">
                <a:solidFill>
                  <a:srgbClr val="C00000"/>
                </a:solidFill>
              </a:rPr>
              <a:t>Reflective Reading and </a:t>
            </a:r>
            <a:r>
              <a:rPr lang="en-US" sz="4400" dirty="0" smtClean="0">
                <a:solidFill>
                  <a:srgbClr val="C00000"/>
                </a:solidFill>
              </a:rPr>
              <a:t>Writing</a:t>
            </a:r>
          </a:p>
          <a:p>
            <a:endParaRPr lang="en-US" sz="1000" dirty="0">
              <a:solidFill>
                <a:srgbClr val="C00000"/>
              </a:solidFill>
            </a:endParaRPr>
          </a:p>
          <a:p>
            <a:pPr algn="ctr" defTabSz="457200">
              <a:spcBef>
                <a:spcPct val="20000"/>
              </a:spcBef>
            </a:pPr>
            <a:r>
              <a:rPr lang="en-US" sz="3200" dirty="0">
                <a:solidFill>
                  <a:srgbClr val="7030A0"/>
                </a:solidFill>
              </a:rPr>
              <a:t>Simple tools for quiet learning:</a:t>
            </a:r>
          </a:p>
          <a:p>
            <a:endParaRPr lang="en-US" dirty="0">
              <a:solidFill>
                <a:srgbClr val="C00000"/>
              </a:solidFill>
            </a:endParaRPr>
          </a:p>
        </p:txBody>
      </p:sp>
      <p:sp>
        <p:nvSpPr>
          <p:cNvPr id="4" name="Rectangle 3"/>
          <p:cNvSpPr/>
          <p:nvPr/>
        </p:nvSpPr>
        <p:spPr>
          <a:xfrm rot="2085471">
            <a:off x="10212144" y="597662"/>
            <a:ext cx="1757532" cy="369332"/>
          </a:xfrm>
          <a:prstGeom prst="rect">
            <a:avLst/>
          </a:prstGeom>
          <a:solidFill>
            <a:schemeClr val="bg1">
              <a:lumMod val="95000"/>
            </a:schemeClr>
          </a:solidFill>
        </p:spPr>
        <p:txBody>
          <a:bodyPr wrap="none">
            <a:spAutoFit/>
          </a:bodyPr>
          <a:lstStyle/>
          <a:p>
            <a:r>
              <a:rPr lang="en-US" dirty="0">
                <a:solidFill>
                  <a:srgbClr val="C00000"/>
                </a:solidFill>
              </a:rPr>
              <a:t>Robin </a:t>
            </a:r>
            <a:r>
              <a:rPr lang="en-US" dirty="0" err="1">
                <a:solidFill>
                  <a:srgbClr val="C00000"/>
                </a:solidFill>
              </a:rPr>
              <a:t>Farabaugh</a:t>
            </a:r>
            <a:endParaRPr lang="en-US" dirty="0">
              <a:solidFill>
                <a:srgbClr val="C00000"/>
              </a:solidFill>
            </a:endParaRPr>
          </a:p>
        </p:txBody>
      </p:sp>
      <p:pic>
        <p:nvPicPr>
          <p:cNvPr id="7" name="Content Placeholder 11"/>
          <p:cNvPicPr>
            <a:picLocks noGrp="1" noChangeAspect="1"/>
          </p:cNvPicPr>
          <p:nvPr>
            <p:ph idx="1"/>
          </p:nvPr>
        </p:nvPicPr>
        <p:blipFill>
          <a:blip r:embed="rId2"/>
          <a:srcRect t="14424" b="14424"/>
          <a:stretch>
            <a:fillRect/>
          </a:stretch>
        </p:blipFill>
        <p:spPr>
          <a:xfrm>
            <a:off x="581025" y="1897381"/>
            <a:ext cx="10972800" cy="4525963"/>
          </a:xfrm>
        </p:spPr>
      </p:pic>
    </p:spTree>
    <p:extLst>
      <p:ext uri="{BB962C8B-B14F-4D97-AF65-F5344CB8AC3E}">
        <p14:creationId xmlns:p14="http://schemas.microsoft.com/office/powerpoint/2010/main" val="377702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writing &amp; silent discussion</a:t>
            </a:r>
            <a:endParaRPr lang="en-US" dirty="0"/>
          </a:p>
        </p:txBody>
      </p:sp>
      <p:sp>
        <p:nvSpPr>
          <p:cNvPr id="3" name="Content Placeholder 2"/>
          <p:cNvSpPr>
            <a:spLocks noGrp="1"/>
          </p:cNvSpPr>
          <p:nvPr>
            <p:ph idx="1"/>
          </p:nvPr>
        </p:nvSpPr>
        <p:spPr>
          <a:solidFill>
            <a:schemeClr val="bg1">
              <a:lumMod val="95000"/>
            </a:schemeClr>
          </a:solidFill>
        </p:spPr>
        <p:txBody>
          <a:bodyPr>
            <a:normAutofit fontScale="70000" lnSpcReduction="20000"/>
          </a:bodyPr>
          <a:lstStyle/>
          <a:p>
            <a:r>
              <a:rPr lang="en-US" dirty="0" smtClean="0"/>
              <a:t>Will be asked to share with 1 other person.</a:t>
            </a:r>
          </a:p>
          <a:p>
            <a:r>
              <a:rPr lang="en-US" dirty="0" smtClean="0"/>
              <a:t>Take piece of paper on table</a:t>
            </a:r>
          </a:p>
          <a:p>
            <a:endParaRPr lang="en-US" dirty="0"/>
          </a:p>
          <a:p>
            <a:r>
              <a:rPr lang="en-US" dirty="0" smtClean="0"/>
              <a:t>When asked, reflect on all FLC presentations for </a:t>
            </a:r>
            <a:r>
              <a:rPr lang="en-US" dirty="0"/>
              <a:t>30 seconds (I will time</a:t>
            </a:r>
            <a:r>
              <a:rPr lang="en-US" dirty="0" smtClean="0"/>
              <a:t>).  </a:t>
            </a:r>
          </a:p>
          <a:p>
            <a:endParaRPr lang="en-US" dirty="0"/>
          </a:p>
          <a:p>
            <a:r>
              <a:rPr lang="en-US" dirty="0" smtClean="0">
                <a:solidFill>
                  <a:srgbClr val="C00000"/>
                </a:solidFill>
              </a:rPr>
              <a:t>What will you take away from this? (Don’t write until prompted)?</a:t>
            </a:r>
          </a:p>
          <a:p>
            <a:endParaRPr lang="en-US" dirty="0"/>
          </a:p>
          <a:p>
            <a:r>
              <a:rPr lang="en-US" dirty="0" smtClean="0"/>
              <a:t>Write for 45 seconds (I will time). Then pass to person on left</a:t>
            </a:r>
            <a:endParaRPr lang="en-US" dirty="0"/>
          </a:p>
          <a:p>
            <a:r>
              <a:rPr lang="en-US" dirty="0" smtClean="0"/>
              <a:t>Read reflections of other person, reflect on their notes and write your (respectful) response for 45 seconds</a:t>
            </a:r>
          </a:p>
          <a:p>
            <a:r>
              <a:rPr lang="en-US" dirty="0" smtClean="0"/>
              <a:t>Return to original participant. </a:t>
            </a:r>
            <a:r>
              <a:rPr lang="en-US" dirty="0"/>
              <a:t>R</a:t>
            </a:r>
            <a:r>
              <a:rPr lang="en-US" dirty="0" smtClean="0"/>
              <a:t>ead their response</a:t>
            </a:r>
          </a:p>
          <a:p>
            <a:r>
              <a:rPr lang="en-US" dirty="0" smtClean="0"/>
              <a:t>Passing, reading, reflecting and writing repeated several times, then I invite open discussion</a:t>
            </a:r>
          </a:p>
          <a:p>
            <a:endParaRPr lang="en-US" dirty="0"/>
          </a:p>
          <a:p>
            <a:endParaRPr lang="en-US" dirty="0" smtClean="0"/>
          </a:p>
          <a:p>
            <a:endParaRPr lang="en-US" dirty="0"/>
          </a:p>
        </p:txBody>
      </p:sp>
      <p:sp>
        <p:nvSpPr>
          <p:cNvPr id="4" name="Rectangle 3"/>
          <p:cNvSpPr/>
          <p:nvPr/>
        </p:nvSpPr>
        <p:spPr>
          <a:xfrm rot="2109420">
            <a:off x="10749328" y="866893"/>
            <a:ext cx="1277529" cy="369332"/>
          </a:xfrm>
          <a:prstGeom prst="rect">
            <a:avLst/>
          </a:prstGeom>
          <a:solidFill>
            <a:schemeClr val="bg1">
              <a:lumMod val="95000"/>
            </a:schemeClr>
          </a:solidFill>
        </p:spPr>
        <p:txBody>
          <a:bodyPr wrap="none">
            <a:spAutoFit/>
          </a:bodyPr>
          <a:lstStyle/>
          <a:p>
            <a:pPr lvl="0"/>
            <a:r>
              <a:rPr lang="en-US" dirty="0">
                <a:solidFill>
                  <a:prstClr val="black"/>
                </a:solidFill>
              </a:rPr>
              <a:t>Robin Barry</a:t>
            </a:r>
          </a:p>
        </p:txBody>
      </p:sp>
    </p:spTree>
    <p:extLst>
      <p:ext uri="{BB962C8B-B14F-4D97-AF65-F5344CB8AC3E}">
        <p14:creationId xmlns:p14="http://schemas.microsoft.com/office/powerpoint/2010/main" val="3553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757" y="77830"/>
            <a:ext cx="11783184" cy="600599"/>
          </a:xfrm>
        </p:spPr>
        <p:txBody>
          <a:bodyPr>
            <a:normAutofit fontScale="90000"/>
          </a:bodyPr>
          <a:lstStyle/>
          <a:p>
            <a:r>
              <a:rPr lang="en-US" b="1" i="1" dirty="0" smtClean="0">
                <a:solidFill>
                  <a:srgbClr val="FF6600"/>
                </a:solidFill>
                <a:latin typeface="Avenir Book"/>
                <a:cs typeface="Avenir Book"/>
              </a:rPr>
              <a:t>Inside Out Physiology</a:t>
            </a:r>
            <a:r>
              <a:rPr lang="en-US" dirty="0" smtClean="0">
                <a:solidFill>
                  <a:srgbClr val="FF6600"/>
                </a:solidFill>
                <a:latin typeface="Avenir Book"/>
                <a:cs typeface="Avenir Book"/>
              </a:rPr>
              <a:t> </a:t>
            </a:r>
            <a:r>
              <a:rPr lang="en-US" dirty="0" smtClean="0">
                <a:latin typeface="Avenir Book"/>
                <a:cs typeface="Avenir Book"/>
              </a:rPr>
              <a:t>podcasts</a:t>
            </a:r>
            <a:endParaRPr lang="en-US" b="1" i="1" dirty="0">
              <a:latin typeface="Avenir Book"/>
              <a:cs typeface="Avenir Book"/>
            </a:endParaRPr>
          </a:p>
        </p:txBody>
      </p:sp>
      <p:pic>
        <p:nvPicPr>
          <p:cNvPr id="4" name="Picture 3"/>
          <p:cNvPicPr>
            <a:picLocks noChangeAspect="1"/>
          </p:cNvPicPr>
          <p:nvPr/>
        </p:nvPicPr>
        <p:blipFill rotWithShape="1">
          <a:blip r:embed="rId2"/>
          <a:srcRect r="30178"/>
          <a:stretch/>
        </p:blipFill>
        <p:spPr>
          <a:xfrm>
            <a:off x="-43139" y="875382"/>
            <a:ext cx="12235139" cy="4464900"/>
          </a:xfrm>
          <a:prstGeom prst="rect">
            <a:avLst/>
          </a:prstGeom>
        </p:spPr>
      </p:pic>
      <p:sp>
        <p:nvSpPr>
          <p:cNvPr id="6" name="TextBox 5"/>
          <p:cNvSpPr txBox="1"/>
          <p:nvPr/>
        </p:nvSpPr>
        <p:spPr>
          <a:xfrm>
            <a:off x="208757" y="5399807"/>
            <a:ext cx="11783184" cy="923330"/>
          </a:xfrm>
          <a:prstGeom prst="rect">
            <a:avLst/>
          </a:prstGeom>
          <a:noFill/>
        </p:spPr>
        <p:txBody>
          <a:bodyPr wrap="square" rtlCol="0">
            <a:spAutoFit/>
          </a:bodyPr>
          <a:lstStyle/>
          <a:p>
            <a:pPr marL="285750" indent="-285750" defTabSz="457200">
              <a:buFont typeface="Wingdings" charset="2"/>
              <a:buChar char="u"/>
            </a:pPr>
            <a:r>
              <a:rPr lang="en-US" dirty="0" smtClean="0">
                <a:solidFill>
                  <a:prstClr val="black"/>
                </a:solidFill>
                <a:latin typeface="Avenir Book"/>
                <a:cs typeface="Avenir Book"/>
              </a:rPr>
              <a:t>5-8 minute podcasts that give the </a:t>
            </a:r>
            <a:r>
              <a:rPr lang="en-US" b="1" dirty="0" smtClean="0">
                <a:solidFill>
                  <a:srgbClr val="FF6600"/>
                </a:solidFill>
                <a:latin typeface="Avenir Book"/>
                <a:cs typeface="Avenir Book"/>
              </a:rPr>
              <a:t>big picture </a:t>
            </a:r>
            <a:r>
              <a:rPr lang="en-US" dirty="0" smtClean="0">
                <a:solidFill>
                  <a:prstClr val="black"/>
                </a:solidFill>
                <a:latin typeface="Avenir Book"/>
                <a:cs typeface="Avenir Book"/>
              </a:rPr>
              <a:t>of a physiological system while reminding students that all this physiology “is happening inside you right now”!</a:t>
            </a:r>
          </a:p>
          <a:p>
            <a:pPr marL="285750" indent="-285750" defTabSz="457200">
              <a:buFont typeface="Wingdings" charset="2"/>
              <a:buChar char="u"/>
            </a:pPr>
            <a:r>
              <a:rPr lang="en-US" dirty="0" smtClean="0">
                <a:solidFill>
                  <a:prstClr val="black"/>
                </a:solidFill>
                <a:latin typeface="Avenir Book"/>
                <a:cs typeface="Avenir Book"/>
              </a:rPr>
              <a:t>Students are told to </a:t>
            </a:r>
            <a:r>
              <a:rPr lang="en-US" dirty="0" smtClean="0">
                <a:solidFill>
                  <a:srgbClr val="0000FF"/>
                </a:solidFill>
                <a:latin typeface="Avenir Book"/>
                <a:cs typeface="Avenir Book"/>
              </a:rPr>
              <a:t>close their eyes </a:t>
            </a:r>
            <a:r>
              <a:rPr lang="en-US" dirty="0" smtClean="0">
                <a:solidFill>
                  <a:prstClr val="black"/>
                </a:solidFill>
                <a:latin typeface="Avenir Book"/>
                <a:cs typeface="Avenir Book"/>
              </a:rPr>
              <a:t>and </a:t>
            </a:r>
            <a:r>
              <a:rPr lang="en-US" dirty="0" smtClean="0">
                <a:solidFill>
                  <a:srgbClr val="FF6600"/>
                </a:solidFill>
                <a:latin typeface="Avenir Book"/>
                <a:cs typeface="Avenir Book"/>
              </a:rPr>
              <a:t>focus on the sound</a:t>
            </a:r>
            <a:r>
              <a:rPr lang="en-US" dirty="0" smtClean="0">
                <a:solidFill>
                  <a:prstClr val="black"/>
                </a:solidFill>
                <a:latin typeface="Avenir Book"/>
                <a:cs typeface="Avenir Book"/>
              </a:rPr>
              <a:t>– no multitasking!</a:t>
            </a:r>
            <a:endParaRPr lang="en-US" dirty="0">
              <a:solidFill>
                <a:prstClr val="black"/>
              </a:solidFill>
              <a:latin typeface="Avenir Book"/>
              <a:cs typeface="Avenir Book"/>
            </a:endParaRPr>
          </a:p>
        </p:txBody>
      </p:sp>
      <p:sp>
        <p:nvSpPr>
          <p:cNvPr id="3" name="Rectangle 2"/>
          <p:cNvSpPr/>
          <p:nvPr/>
        </p:nvSpPr>
        <p:spPr>
          <a:xfrm rot="1891470">
            <a:off x="10536030" y="506050"/>
            <a:ext cx="1455911" cy="369332"/>
          </a:xfrm>
          <a:prstGeom prst="rect">
            <a:avLst/>
          </a:prstGeom>
          <a:solidFill>
            <a:schemeClr val="bg1">
              <a:lumMod val="95000"/>
            </a:schemeClr>
          </a:solidFill>
        </p:spPr>
        <p:txBody>
          <a:bodyPr wrap="none">
            <a:spAutoFit/>
          </a:bodyPr>
          <a:lstStyle/>
          <a:p>
            <a:pPr lvl="0"/>
            <a:r>
              <a:rPr lang="en-US" dirty="0">
                <a:solidFill>
                  <a:srgbClr val="032FBD"/>
                </a:solidFill>
              </a:rPr>
              <a:t>Sarah </a:t>
            </a:r>
            <a:r>
              <a:rPr lang="en-US" dirty="0" err="1">
                <a:solidFill>
                  <a:srgbClr val="032FBD"/>
                </a:solidFill>
              </a:rPr>
              <a:t>Leupen</a:t>
            </a:r>
            <a:endParaRPr lang="en-US" dirty="0">
              <a:solidFill>
                <a:srgbClr val="032FBD"/>
              </a:solidFill>
            </a:endParaRPr>
          </a:p>
        </p:txBody>
      </p:sp>
    </p:spTree>
    <p:extLst>
      <p:ext uri="{BB962C8B-B14F-4D97-AF65-F5344CB8AC3E}">
        <p14:creationId xmlns:p14="http://schemas.microsoft.com/office/powerpoint/2010/main" val="101110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BIOL 123: Human Genetics for non-majors</a:t>
            </a:r>
            <a:endParaRPr lang="en-US" dirty="0"/>
          </a:p>
        </p:txBody>
      </p:sp>
      <p:sp>
        <p:nvSpPr>
          <p:cNvPr id="5" name="Content Placeholder 4"/>
          <p:cNvSpPr>
            <a:spLocks noGrp="1"/>
          </p:cNvSpPr>
          <p:nvPr>
            <p:ph idx="1"/>
          </p:nvPr>
        </p:nvSpPr>
        <p:spPr>
          <a:solidFill>
            <a:schemeClr val="bg1">
              <a:lumMod val="95000"/>
            </a:schemeClr>
          </a:solidFill>
        </p:spPr>
        <p:txBody>
          <a:bodyPr/>
          <a:lstStyle/>
          <a:p>
            <a:r>
              <a:rPr lang="en-US" dirty="0" smtClean="0"/>
              <a:t>Made one </a:t>
            </a:r>
            <a:r>
              <a:rPr lang="en-US" dirty="0" smtClean="0">
                <a:solidFill>
                  <a:srgbClr val="C00000"/>
                </a:solidFill>
              </a:rPr>
              <a:t>cellular journey </a:t>
            </a:r>
            <a:r>
              <a:rPr lang="en-US" dirty="0" smtClean="0"/>
              <a:t>recording that describes the process of meiosis</a:t>
            </a:r>
          </a:p>
          <a:p>
            <a:pPr lvl="1"/>
            <a:r>
              <a:rPr lang="en-US" dirty="0" smtClean="0"/>
              <a:t>Posted in Bb, as an optional exercise</a:t>
            </a:r>
          </a:p>
          <a:p>
            <a:pPr lvl="1">
              <a:buNone/>
            </a:pPr>
            <a:r>
              <a:rPr lang="en-US" sz="2000" dirty="0" smtClean="0"/>
              <a:t>(I felt somewhat constrained for time in class as four of our class times were canceled because of the snow)</a:t>
            </a:r>
          </a:p>
          <a:p>
            <a:r>
              <a:rPr lang="en-US" sz="2800" dirty="0" smtClean="0"/>
              <a:t>Plan to make more of cellular journey recordings and introduce them into BIOL 302 (Molecular and General Genetics) in the fall of 2015 and again for the BIOL 123 in the spring of 2016</a:t>
            </a:r>
          </a:p>
        </p:txBody>
      </p:sp>
      <p:sp>
        <p:nvSpPr>
          <p:cNvPr id="2" name="Rectangle 1"/>
          <p:cNvSpPr/>
          <p:nvPr/>
        </p:nvSpPr>
        <p:spPr>
          <a:xfrm rot="1960412">
            <a:off x="10530515" y="558285"/>
            <a:ext cx="1708288" cy="369332"/>
          </a:xfrm>
          <a:prstGeom prst="rect">
            <a:avLst/>
          </a:prstGeom>
          <a:solidFill>
            <a:schemeClr val="bg1">
              <a:lumMod val="95000"/>
            </a:schemeClr>
          </a:solidFill>
        </p:spPr>
        <p:txBody>
          <a:bodyPr wrap="none">
            <a:spAutoFit/>
          </a:bodyPr>
          <a:lstStyle/>
          <a:p>
            <a:pPr lvl="0"/>
            <a:r>
              <a:rPr lang="en-US" b="1" dirty="0">
                <a:solidFill>
                  <a:srgbClr val="C00000"/>
                </a:solidFill>
              </a:rPr>
              <a:t>Cynthia Wagner</a:t>
            </a:r>
          </a:p>
        </p:txBody>
      </p:sp>
    </p:spTree>
    <p:extLst>
      <p:ext uri="{BB962C8B-B14F-4D97-AF65-F5344CB8AC3E}">
        <p14:creationId xmlns:p14="http://schemas.microsoft.com/office/powerpoint/2010/main" val="250601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92" y="98927"/>
            <a:ext cx="10582027" cy="1516630"/>
          </a:xfrm>
          <a:solidFill>
            <a:schemeClr val="bg1"/>
          </a:solidFill>
        </p:spPr>
        <p:txBody>
          <a:bodyPr>
            <a:normAutofit fontScale="90000"/>
          </a:bodyPr>
          <a:lstStyle/>
          <a:p>
            <a:pPr algn="ctr"/>
            <a:r>
              <a:rPr lang="en-US" dirty="0" smtClean="0">
                <a:solidFill>
                  <a:srgbClr val="0070C0"/>
                </a:solidFill>
              </a:rPr>
              <a:t>Contemplative Pedagogy in an Honors Seminar</a:t>
            </a:r>
            <a:br>
              <a:rPr lang="en-US" dirty="0" smtClean="0">
                <a:solidFill>
                  <a:srgbClr val="0070C0"/>
                </a:solidFill>
              </a:rPr>
            </a:br>
            <a:r>
              <a:rPr lang="en-US" sz="3600" dirty="0" smtClean="0">
                <a:solidFill>
                  <a:schemeClr val="accent1">
                    <a:lumMod val="60000"/>
                    <a:lumOff val="40000"/>
                  </a:schemeClr>
                </a:solidFill>
              </a:rPr>
              <a:t>HONR 200: The Chemistry of Climate Change</a:t>
            </a:r>
            <a:br>
              <a:rPr lang="en-US" sz="3600" dirty="0" smtClean="0">
                <a:solidFill>
                  <a:schemeClr val="accent1">
                    <a:lumMod val="60000"/>
                    <a:lumOff val="40000"/>
                  </a:schemeClr>
                </a:solidFill>
              </a:rPr>
            </a:br>
            <a:endParaRPr lang="en-US" dirty="0">
              <a:solidFill>
                <a:schemeClr val="accent1">
                  <a:lumMod val="60000"/>
                  <a:lumOff val="40000"/>
                </a:schemeClr>
              </a:solidFill>
            </a:endParaRPr>
          </a:p>
        </p:txBody>
      </p:sp>
      <p:sp>
        <p:nvSpPr>
          <p:cNvPr id="4" name="Content Placeholder 3"/>
          <p:cNvSpPr>
            <a:spLocks noGrp="1"/>
          </p:cNvSpPr>
          <p:nvPr>
            <p:ph sz="half" idx="1"/>
          </p:nvPr>
        </p:nvSpPr>
        <p:spPr>
          <a:xfrm>
            <a:off x="130156" y="1719838"/>
            <a:ext cx="5634459" cy="3708970"/>
          </a:xfrm>
          <a:solidFill>
            <a:schemeClr val="bg1"/>
          </a:solidFill>
        </p:spPr>
        <p:txBody>
          <a:bodyPr>
            <a:normAutofit/>
          </a:bodyPr>
          <a:lstStyle/>
          <a:p>
            <a:pPr marL="0" indent="0" algn="ctr">
              <a:buNone/>
            </a:pPr>
            <a:r>
              <a:rPr lang="en-US" dirty="0" smtClean="0">
                <a:solidFill>
                  <a:srgbClr val="7030A0"/>
                </a:solidFill>
              </a:rPr>
              <a:t>Meditative Walking</a:t>
            </a:r>
          </a:p>
          <a:p>
            <a:r>
              <a:rPr lang="en-US" sz="2200" dirty="0" smtClean="0"/>
              <a:t>Students read an excerpt from </a:t>
            </a:r>
            <a:r>
              <a:rPr lang="en-US" sz="2200" u="sng" dirty="0" smtClean="0"/>
              <a:t>The End of Nature</a:t>
            </a:r>
            <a:endParaRPr lang="en-US" sz="2200" dirty="0" smtClean="0"/>
          </a:p>
          <a:p>
            <a:r>
              <a:rPr lang="en-US" sz="2200" dirty="0" smtClean="0"/>
              <a:t>We met for class at Commons garage and took a silent walk (1/4 mile)</a:t>
            </a:r>
          </a:p>
          <a:p>
            <a:r>
              <a:rPr lang="en-US" sz="2200" dirty="0" smtClean="0"/>
              <a:t>Discussion &amp; writing assignment</a:t>
            </a:r>
          </a:p>
          <a:p>
            <a:pPr marL="0" indent="0" algn="ctr">
              <a:buNone/>
            </a:pPr>
            <a:r>
              <a:rPr lang="en-US" sz="2200" dirty="0" smtClean="0"/>
              <a:t>“Nature as it existed before human activity no longer exists anywhere I’ve seen.”</a:t>
            </a:r>
            <a:endParaRPr lang="en-US" sz="2200" dirty="0"/>
          </a:p>
        </p:txBody>
      </p:sp>
      <p:sp>
        <p:nvSpPr>
          <p:cNvPr id="5" name="Content Placeholder 4"/>
          <p:cNvSpPr>
            <a:spLocks noGrp="1"/>
          </p:cNvSpPr>
          <p:nvPr>
            <p:ph sz="half" idx="2"/>
          </p:nvPr>
        </p:nvSpPr>
        <p:spPr>
          <a:xfrm>
            <a:off x="5992222" y="1709714"/>
            <a:ext cx="5908249" cy="4910779"/>
          </a:xfrm>
          <a:solidFill>
            <a:schemeClr val="bg1"/>
          </a:solidFill>
        </p:spPr>
        <p:txBody>
          <a:bodyPr>
            <a:normAutofit/>
          </a:bodyPr>
          <a:lstStyle/>
          <a:p>
            <a:pPr marL="0" indent="0" algn="ctr">
              <a:buNone/>
            </a:pPr>
            <a:r>
              <a:rPr lang="en-US" dirty="0" smtClean="0">
                <a:solidFill>
                  <a:srgbClr val="7030A0"/>
                </a:solidFill>
              </a:rPr>
              <a:t>Silent Listening</a:t>
            </a:r>
          </a:p>
          <a:p>
            <a:r>
              <a:rPr lang="en-US" sz="2200" dirty="0" smtClean="0"/>
              <a:t>Students with no recent chemistry classes have a hard time with chemistry of combustion reactions</a:t>
            </a:r>
          </a:p>
          <a:p>
            <a:r>
              <a:rPr lang="en-US" sz="2200" dirty="0" smtClean="0"/>
              <a:t>We did an exercise where they closed their eyes in a dark room and I described a reaction from the point of view of a carbon atom</a:t>
            </a:r>
          </a:p>
          <a:p>
            <a:r>
              <a:rPr lang="en-US" sz="2200" dirty="0" smtClean="0"/>
              <a:t>Next class, most were able to recreate the process in writing without being prompted to study in the meantime</a:t>
            </a:r>
          </a:p>
          <a:p>
            <a:r>
              <a:rPr lang="en-US" sz="2200" dirty="0" smtClean="0"/>
              <a:t>Sitting with eyes closed for 3+ minutes was a challenge for some students</a:t>
            </a:r>
            <a:endParaRPr lang="en-US" sz="2200" dirty="0"/>
          </a:p>
        </p:txBody>
      </p:sp>
      <p:sp>
        <p:nvSpPr>
          <p:cNvPr id="6" name="TextBox 5"/>
          <p:cNvSpPr txBox="1"/>
          <p:nvPr/>
        </p:nvSpPr>
        <p:spPr>
          <a:xfrm>
            <a:off x="3146393" y="1104707"/>
            <a:ext cx="5864426" cy="400110"/>
          </a:xfrm>
          <a:prstGeom prst="rect">
            <a:avLst/>
          </a:prstGeom>
          <a:noFill/>
        </p:spPr>
        <p:txBody>
          <a:bodyPr wrap="none" rtlCol="0">
            <a:spAutoFit/>
          </a:bodyPr>
          <a:lstStyle/>
          <a:p>
            <a:r>
              <a:rPr lang="en-US" sz="2000" dirty="0" smtClean="0"/>
              <a:t>14 students	Mix of STEM and non-science majors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373" y="4758843"/>
            <a:ext cx="5078027" cy="2099187"/>
          </a:xfrm>
          <a:prstGeom prst="rect">
            <a:avLst/>
          </a:prstGeom>
        </p:spPr>
      </p:pic>
      <p:grpSp>
        <p:nvGrpSpPr>
          <p:cNvPr id="13" name="Group 12"/>
          <p:cNvGrpSpPr/>
          <p:nvPr/>
        </p:nvGrpSpPr>
        <p:grpSpPr>
          <a:xfrm>
            <a:off x="5900886" y="5994003"/>
            <a:ext cx="5999585" cy="626490"/>
            <a:chOff x="5844090" y="5780667"/>
            <a:chExt cx="5999585" cy="626490"/>
          </a:xfrm>
          <a:noFill/>
        </p:grpSpPr>
        <p:pic>
          <p:nvPicPr>
            <p:cNvPr id="1026" name="Picture 2" descr="Ball-and-stick model of oct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090" y="5855589"/>
              <a:ext cx="1557383" cy="549140"/>
            </a:xfrm>
            <a:prstGeom prst="rect">
              <a:avLst/>
            </a:prstGeom>
            <a:grpFill/>
            <a:extLst/>
          </p:spPr>
        </p:pic>
        <p:pic>
          <p:nvPicPr>
            <p:cNvPr id="1028" name="Picture 4" descr="http://cdn.phys.org/newman/gfx/news/hires/2014/1-carbondioxi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5241" y="5780667"/>
              <a:ext cx="878233" cy="624062"/>
            </a:xfrm>
            <a:prstGeom prst="rect">
              <a:avLst/>
            </a:prstGeom>
            <a:grpFill/>
            <a:extLst/>
          </p:spPr>
        </p:pic>
        <p:pic>
          <p:nvPicPr>
            <p:cNvPr id="1030" name="Picture 6" descr="http://2.bp.blogspot.com/-vXiBg4b4CiI/T_ovyn7XMZI/AAAAAAAAACA/eCnYQ48n9ps/s1600/water%2Bball%2Band%2Bs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3611" y="5882393"/>
              <a:ext cx="730064" cy="495531"/>
            </a:xfrm>
            <a:prstGeom prst="rect">
              <a:avLst/>
            </a:prstGeom>
            <a:grpFill/>
            <a:extLst/>
          </p:spPr>
        </p:pic>
        <p:sp>
          <p:nvSpPr>
            <p:cNvPr id="10" name="TextBox 9"/>
            <p:cNvSpPr txBox="1"/>
            <p:nvPr/>
          </p:nvSpPr>
          <p:spPr>
            <a:xfrm>
              <a:off x="10634150" y="5945492"/>
              <a:ext cx="338554" cy="461665"/>
            </a:xfrm>
            <a:prstGeom prst="rect">
              <a:avLst/>
            </a:prstGeom>
            <a:grpFill/>
          </p:spPr>
          <p:txBody>
            <a:bodyPr wrap="none" rtlCol="0">
              <a:spAutoFit/>
            </a:bodyPr>
            <a:lstStyle/>
            <a:p>
              <a:r>
                <a:rPr lang="en-US" sz="2400" b="1" dirty="0" smtClean="0"/>
                <a:t>+</a:t>
              </a:r>
              <a:endParaRPr lang="en-US" sz="2400" b="1" dirty="0"/>
            </a:p>
          </p:txBody>
        </p:sp>
        <p:sp>
          <p:nvSpPr>
            <p:cNvPr id="14" name="TextBox 13"/>
            <p:cNvSpPr txBox="1"/>
            <p:nvPr/>
          </p:nvSpPr>
          <p:spPr>
            <a:xfrm>
              <a:off x="7485830" y="5882392"/>
              <a:ext cx="338554" cy="461665"/>
            </a:xfrm>
            <a:prstGeom prst="rect">
              <a:avLst/>
            </a:prstGeom>
            <a:grpFill/>
          </p:spPr>
          <p:txBody>
            <a:bodyPr wrap="none" rtlCol="0">
              <a:spAutoFit/>
            </a:bodyPr>
            <a:lstStyle/>
            <a:p>
              <a:r>
                <a:rPr lang="en-US" sz="2400" b="1" dirty="0" smtClean="0"/>
                <a:t>+</a:t>
              </a:r>
              <a:endParaRPr lang="en-US" sz="2400" b="1" dirty="0"/>
            </a:p>
          </p:txBody>
        </p:sp>
        <p:pic>
          <p:nvPicPr>
            <p:cNvPr id="1032" name="Picture 8" descr="http://previews.123rf.com/images/molekuul/molekuul1304/molekuul130400251/18947346-Elemental-oxygen-O2-molecular-model-Atoms-are-represented-as-spheres-with-conventional-color-coding--Stock-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8741" y="5884382"/>
              <a:ext cx="493542" cy="493542"/>
            </a:xfrm>
            <a:prstGeom prst="rect">
              <a:avLst/>
            </a:prstGeom>
            <a:grpFill/>
            <a:extLst/>
          </p:spPr>
        </p:pic>
        <p:cxnSp>
          <p:nvCxnSpPr>
            <p:cNvPr id="12" name="Straight Arrow Connector 11"/>
            <p:cNvCxnSpPr/>
            <p:nvPr/>
          </p:nvCxnSpPr>
          <p:spPr>
            <a:xfrm>
              <a:off x="8575829" y="6113224"/>
              <a:ext cx="825623" cy="16934"/>
            </a:xfrm>
            <a:prstGeom prst="straightConnector1">
              <a:avLst/>
            </a:prstGeom>
            <a:grpFill/>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rot="1723367">
            <a:off x="10522225" y="1109604"/>
            <a:ext cx="1573251" cy="369332"/>
          </a:xfrm>
          <a:prstGeom prst="rect">
            <a:avLst/>
          </a:prstGeom>
          <a:solidFill>
            <a:schemeClr val="bg1">
              <a:lumMod val="95000"/>
            </a:schemeClr>
          </a:solidFill>
        </p:spPr>
        <p:txBody>
          <a:bodyPr wrap="none" rtlCol="0">
            <a:spAutoFit/>
          </a:bodyPr>
          <a:lstStyle/>
          <a:p>
            <a:pPr lvl="0"/>
            <a:r>
              <a:rPr lang="en-US" b="1" dirty="0">
                <a:solidFill>
                  <a:srgbClr val="C00000"/>
                </a:solidFill>
              </a:rPr>
              <a:t>Stephen </a:t>
            </a:r>
            <a:r>
              <a:rPr lang="en-US" b="1" dirty="0" err="1">
                <a:solidFill>
                  <a:srgbClr val="C00000"/>
                </a:solidFill>
              </a:rPr>
              <a:t>Mang</a:t>
            </a:r>
            <a:endParaRPr lang="en-US" b="1" dirty="0">
              <a:solidFill>
                <a:srgbClr val="C00000"/>
              </a:solidFill>
            </a:endParaRPr>
          </a:p>
        </p:txBody>
      </p:sp>
    </p:spTree>
    <p:extLst>
      <p:ext uri="{BB962C8B-B14F-4D97-AF65-F5344CB8AC3E}">
        <p14:creationId xmlns:p14="http://schemas.microsoft.com/office/powerpoint/2010/main" val="97299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32"/>
            <a:ext cx="10363200" cy="1142999"/>
          </a:xfrm>
        </p:spPr>
        <p:txBody>
          <a:bodyPr>
            <a:normAutofit/>
          </a:bodyPr>
          <a:lstStyle/>
          <a:p>
            <a:r>
              <a:rPr lang="en-US" sz="3200" dirty="0" smtClean="0">
                <a:solidFill>
                  <a:srgbClr val="C00000"/>
                </a:solidFill>
              </a:rPr>
              <a:t>First-Year Experience Course</a:t>
            </a:r>
            <a:br>
              <a:rPr lang="en-US" sz="3200" dirty="0" smtClean="0">
                <a:solidFill>
                  <a:srgbClr val="C00000"/>
                </a:solidFill>
              </a:rPr>
            </a:br>
            <a:r>
              <a:rPr lang="en-US" sz="3200" dirty="0" smtClean="0">
                <a:solidFill>
                  <a:srgbClr val="C00000"/>
                </a:solidFill>
              </a:rPr>
              <a:t>Turning to One Another: Beliefs and Behaviors</a:t>
            </a:r>
            <a:endParaRPr lang="en-US" sz="3200" dirty="0">
              <a:solidFill>
                <a:srgbClr val="C00000"/>
              </a:solidFill>
            </a:endParaRPr>
          </a:p>
        </p:txBody>
      </p:sp>
      <p:sp>
        <p:nvSpPr>
          <p:cNvPr id="3" name="Subtitle 2"/>
          <p:cNvSpPr>
            <a:spLocks noGrp="1"/>
          </p:cNvSpPr>
          <p:nvPr>
            <p:ph type="subTitle" idx="1"/>
          </p:nvPr>
        </p:nvSpPr>
        <p:spPr>
          <a:xfrm>
            <a:off x="1016000" y="1371600"/>
            <a:ext cx="10779760" cy="5337810"/>
          </a:xfrm>
        </p:spPr>
        <p:txBody>
          <a:bodyPr>
            <a:noAutofit/>
          </a:bodyPr>
          <a:lstStyle/>
          <a:p>
            <a:pPr algn="l"/>
            <a:r>
              <a:rPr lang="en-US" sz="2200" dirty="0" smtClean="0">
                <a:solidFill>
                  <a:srgbClr val="C00000"/>
                </a:solidFill>
              </a:rPr>
              <a:t>Context:</a:t>
            </a:r>
            <a:r>
              <a:rPr lang="en-US" sz="2200" dirty="0" smtClean="0">
                <a:solidFill>
                  <a:schemeClr val="tx1"/>
                </a:solidFill>
              </a:rPr>
              <a:t> Course looks at how beliefs, morals, values, ethics, personal and spiritual development play out in behaviors. As a result of the conversations we had in the FLC, we elected to </a:t>
            </a:r>
            <a:r>
              <a:rPr lang="en-US" sz="2200" dirty="0" smtClean="0">
                <a:solidFill>
                  <a:srgbClr val="C00000"/>
                </a:solidFill>
              </a:rPr>
              <a:t>have our students “set the tone”</a:t>
            </a:r>
            <a:r>
              <a:rPr lang="en-US" sz="2200" dirty="0" smtClean="0">
                <a:solidFill>
                  <a:schemeClr val="tx1"/>
                </a:solidFill>
              </a:rPr>
              <a:t> for the class each week.  It was a time to just take a breath.</a:t>
            </a:r>
          </a:p>
          <a:p>
            <a:pPr algn="l"/>
            <a:endParaRPr lang="en-US" sz="1000" dirty="0" smtClean="0">
              <a:solidFill>
                <a:schemeClr val="tx1"/>
              </a:solidFill>
            </a:endParaRPr>
          </a:p>
          <a:p>
            <a:pPr algn="l"/>
            <a:r>
              <a:rPr lang="en-US" sz="2200" dirty="0" smtClean="0">
                <a:solidFill>
                  <a:srgbClr val="C00000"/>
                </a:solidFill>
              </a:rPr>
              <a:t>Every week a different student shared something that, for them, represents sacred</a:t>
            </a:r>
            <a:r>
              <a:rPr lang="en-US" sz="2200" dirty="0" smtClean="0">
                <a:solidFill>
                  <a:schemeClr val="tx1"/>
                </a:solidFill>
              </a:rPr>
              <a:t>. This experience of taking just a few minutes at the start of the class to focus on something meaningful to a member of the class increased the degree in which members were </a:t>
            </a:r>
            <a:r>
              <a:rPr lang="en-US" sz="2200" dirty="0" smtClean="0">
                <a:solidFill>
                  <a:srgbClr val="C00000"/>
                </a:solidFill>
              </a:rPr>
              <a:t>present</a:t>
            </a:r>
            <a:r>
              <a:rPr lang="en-US" sz="2200" dirty="0" smtClean="0">
                <a:solidFill>
                  <a:schemeClr val="tx1"/>
                </a:solidFill>
              </a:rPr>
              <a:t> for one another, </a:t>
            </a:r>
            <a:r>
              <a:rPr lang="en-US" sz="2200" dirty="0" smtClean="0">
                <a:solidFill>
                  <a:srgbClr val="C00000"/>
                </a:solidFill>
              </a:rPr>
              <a:t>aware of their classmates</a:t>
            </a:r>
            <a:r>
              <a:rPr lang="en-US" sz="2200" dirty="0" smtClean="0">
                <a:solidFill>
                  <a:schemeClr val="tx1"/>
                </a:solidFill>
              </a:rPr>
              <a:t>, presented with an </a:t>
            </a:r>
            <a:r>
              <a:rPr lang="en-US" sz="2200" dirty="0" smtClean="0">
                <a:solidFill>
                  <a:srgbClr val="C00000"/>
                </a:solidFill>
              </a:rPr>
              <a:t>opportunity to learn </a:t>
            </a:r>
            <a:r>
              <a:rPr lang="en-US" sz="2200" dirty="0" smtClean="0">
                <a:solidFill>
                  <a:schemeClr val="tx1"/>
                </a:solidFill>
              </a:rPr>
              <a:t>about another religious/sacred practices which, very often, became the basis of conversation. In essence, we started class with a time for </a:t>
            </a:r>
            <a:r>
              <a:rPr lang="en-US" sz="2200" dirty="0" smtClean="0">
                <a:solidFill>
                  <a:srgbClr val="C00000"/>
                </a:solidFill>
              </a:rPr>
              <a:t>reflection and sharing</a:t>
            </a:r>
            <a:r>
              <a:rPr lang="en-US" sz="2200" dirty="0" smtClean="0">
                <a:solidFill>
                  <a:schemeClr val="tx1"/>
                </a:solidFill>
              </a:rPr>
              <a:t>…something we seldom take time to explore. </a:t>
            </a:r>
            <a:endParaRPr lang="en-US" sz="2200" dirty="0">
              <a:solidFill>
                <a:schemeClr val="tx1"/>
              </a:solidFill>
            </a:endParaRPr>
          </a:p>
          <a:p>
            <a:pPr algn="l"/>
            <a:endParaRPr lang="en-US" sz="1000" dirty="0" smtClean="0">
              <a:solidFill>
                <a:schemeClr val="tx1"/>
              </a:solidFill>
            </a:endParaRPr>
          </a:p>
          <a:p>
            <a:pPr algn="l"/>
            <a:r>
              <a:rPr lang="en-US" sz="2200" dirty="0" smtClean="0">
                <a:solidFill>
                  <a:schemeClr val="tx1"/>
                </a:solidFill>
              </a:rPr>
              <a:t>This gave students a time to mentally prepare for class and for engaging with each other and the course material. They became </a:t>
            </a:r>
            <a:r>
              <a:rPr lang="en-US" sz="2200" dirty="0" smtClean="0">
                <a:solidFill>
                  <a:srgbClr val="C00000"/>
                </a:solidFill>
              </a:rPr>
              <a:t>invested </a:t>
            </a:r>
            <a:r>
              <a:rPr lang="en-US" sz="2200" dirty="0" smtClean="0">
                <a:solidFill>
                  <a:schemeClr val="tx1"/>
                </a:solidFill>
              </a:rPr>
              <a:t>in each other, as they learned the course content. It </a:t>
            </a:r>
            <a:r>
              <a:rPr lang="en-US" sz="2200" dirty="0" smtClean="0">
                <a:solidFill>
                  <a:srgbClr val="C00000"/>
                </a:solidFill>
              </a:rPr>
              <a:t>enriched the experience</a:t>
            </a:r>
            <a:r>
              <a:rPr lang="en-US" sz="2200" dirty="0" smtClean="0">
                <a:solidFill>
                  <a:schemeClr val="tx1"/>
                </a:solidFill>
              </a:rPr>
              <a:t>.</a:t>
            </a:r>
          </a:p>
          <a:p>
            <a:pPr algn="l"/>
            <a:endParaRPr lang="en-US" sz="2200" dirty="0">
              <a:solidFill>
                <a:schemeClr val="tx1"/>
              </a:solidFill>
            </a:endParaRPr>
          </a:p>
          <a:p>
            <a:pPr algn="l"/>
            <a:endParaRPr lang="en-US" sz="2200" dirty="0">
              <a:solidFill>
                <a:schemeClr val="tx1"/>
              </a:solidFill>
            </a:endParaRPr>
          </a:p>
        </p:txBody>
      </p:sp>
      <p:sp>
        <p:nvSpPr>
          <p:cNvPr id="4" name="Rectangle 3"/>
          <p:cNvSpPr/>
          <p:nvPr/>
        </p:nvSpPr>
        <p:spPr>
          <a:xfrm rot="1992901">
            <a:off x="10461640" y="581144"/>
            <a:ext cx="1441420" cy="369332"/>
          </a:xfrm>
          <a:prstGeom prst="rect">
            <a:avLst/>
          </a:prstGeom>
          <a:solidFill>
            <a:schemeClr val="bg1">
              <a:lumMod val="95000"/>
            </a:schemeClr>
          </a:solidFill>
        </p:spPr>
        <p:txBody>
          <a:bodyPr wrap="none">
            <a:spAutoFit/>
          </a:bodyPr>
          <a:lstStyle/>
          <a:p>
            <a:pPr lvl="0"/>
            <a:r>
              <a:rPr lang="en-US" dirty="0">
                <a:solidFill>
                  <a:srgbClr val="7030A0"/>
                </a:solidFill>
              </a:rPr>
              <a:t>C. Jill </a:t>
            </a:r>
            <a:r>
              <a:rPr lang="en-US" dirty="0" err="1">
                <a:solidFill>
                  <a:srgbClr val="7030A0"/>
                </a:solidFill>
              </a:rPr>
              <a:t>Randles</a:t>
            </a:r>
            <a:endParaRPr lang="en-US" dirty="0">
              <a:solidFill>
                <a:srgbClr val="7030A0"/>
              </a:solidFill>
            </a:endParaRPr>
          </a:p>
        </p:txBody>
      </p:sp>
    </p:spTree>
    <p:extLst>
      <p:ext uri="{BB962C8B-B14F-4D97-AF65-F5344CB8AC3E}">
        <p14:creationId xmlns:p14="http://schemas.microsoft.com/office/powerpoint/2010/main" val="1681066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1271478" y="2193438"/>
            <a:ext cx="4011721" cy="2295037"/>
            <a:chOff x="5943797" y="685799"/>
            <a:chExt cx="4525792" cy="6062751"/>
          </a:xfrm>
        </p:grpSpPr>
        <p:pic>
          <p:nvPicPr>
            <p:cNvPr id="8" name="Picture 7"/>
            <p:cNvPicPr>
              <a:picLocks noChangeAspect="1"/>
            </p:cNvPicPr>
            <p:nvPr/>
          </p:nvPicPr>
          <p:blipFill>
            <a:blip r:embed="rId2" cstate="print"/>
            <a:stretch>
              <a:fillRect/>
            </a:stretch>
          </p:blipFill>
          <p:spPr>
            <a:xfrm>
              <a:off x="5943797" y="685799"/>
              <a:ext cx="3609425" cy="4808077"/>
            </a:xfrm>
            <a:prstGeom prst="rect">
              <a:avLst/>
            </a:prstGeom>
          </p:spPr>
        </p:pic>
        <p:sp>
          <p:nvSpPr>
            <p:cNvPr id="9" name="TextBox 8"/>
            <p:cNvSpPr txBox="1"/>
            <p:nvPr/>
          </p:nvSpPr>
          <p:spPr>
            <a:xfrm>
              <a:off x="8636851" y="3089838"/>
              <a:ext cx="1832738" cy="3658712"/>
            </a:xfrm>
            <a:prstGeom prst="rect">
              <a:avLst/>
            </a:prstGeom>
            <a:solidFill>
              <a:srgbClr val="000000"/>
            </a:solidFill>
          </p:spPr>
          <p:txBody>
            <a:bodyPr wrap="square" rtlCol="0">
              <a:spAutoFit/>
            </a:bodyPr>
            <a:lstStyle/>
            <a:p>
              <a:r>
                <a:rPr lang="en-US" sz="1400" dirty="0" smtClean="0">
                  <a:solidFill>
                    <a:prstClr val="white"/>
                  </a:solidFill>
                </a:rPr>
                <a:t>Nitrification Reactor: Open to the atmosphere.  When filled with water, chemicals are reacting. </a:t>
              </a:r>
              <a:endParaRPr lang="en-US" sz="1400" dirty="0">
                <a:solidFill>
                  <a:prstClr val="white"/>
                </a:solidFill>
              </a:endParaRPr>
            </a:p>
          </p:txBody>
        </p:sp>
      </p:grpSp>
      <p:grpSp>
        <p:nvGrpSpPr>
          <p:cNvPr id="4" name="Group 3"/>
          <p:cNvGrpSpPr/>
          <p:nvPr/>
        </p:nvGrpSpPr>
        <p:grpSpPr>
          <a:xfrm>
            <a:off x="305838" y="876300"/>
            <a:ext cx="3251199" cy="1807722"/>
            <a:chOff x="423333" y="508000"/>
            <a:chExt cx="4954276" cy="336892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28" y="508000"/>
              <a:ext cx="4953969" cy="2782785"/>
            </a:xfrm>
            <a:prstGeom prst="rect">
              <a:avLst/>
            </a:prstGeom>
          </p:spPr>
        </p:pic>
        <p:sp>
          <p:nvSpPr>
            <p:cNvPr id="6" name="TextBox 5"/>
            <p:cNvSpPr txBox="1"/>
            <p:nvPr/>
          </p:nvSpPr>
          <p:spPr>
            <a:xfrm>
              <a:off x="423333" y="2938845"/>
              <a:ext cx="4954276" cy="938075"/>
            </a:xfrm>
            <a:prstGeom prst="rect">
              <a:avLst/>
            </a:prstGeom>
            <a:solidFill>
              <a:srgbClr val="000000"/>
            </a:solidFill>
          </p:spPr>
          <p:txBody>
            <a:bodyPr wrap="square" rtlCol="0">
              <a:spAutoFit/>
            </a:bodyPr>
            <a:lstStyle/>
            <a:p>
              <a:r>
                <a:rPr lang="en-US" sz="1600" dirty="0" smtClean="0">
                  <a:solidFill>
                    <a:prstClr val="white"/>
                  </a:solidFill>
                </a:rPr>
                <a:t>Mixer: Pollinating flowers is like dosing phosphoric acid.</a:t>
              </a:r>
              <a:endParaRPr lang="en-US" sz="1600" dirty="0">
                <a:solidFill>
                  <a:prstClr val="white"/>
                </a:solidFill>
              </a:endParaRPr>
            </a:p>
          </p:txBody>
        </p:sp>
      </p:grpSp>
      <p:grpSp>
        <p:nvGrpSpPr>
          <p:cNvPr id="10" name="Group 8"/>
          <p:cNvGrpSpPr/>
          <p:nvPr/>
        </p:nvGrpSpPr>
        <p:grpSpPr>
          <a:xfrm>
            <a:off x="454194" y="3882157"/>
            <a:ext cx="3877776" cy="1590020"/>
            <a:chOff x="-3104926" y="5211953"/>
            <a:chExt cx="4734637" cy="190385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t="21918" r="23910" b="31115"/>
            <a:stretch>
              <a:fillRect/>
            </a:stretch>
          </p:blipFill>
          <p:spPr>
            <a:xfrm>
              <a:off x="-3104926" y="5211953"/>
              <a:ext cx="3947154" cy="1368605"/>
            </a:xfrm>
            <a:prstGeom prst="rect">
              <a:avLst/>
            </a:prstGeom>
          </p:spPr>
        </p:pic>
        <p:sp>
          <p:nvSpPr>
            <p:cNvPr id="12" name="TextBox 11"/>
            <p:cNvSpPr txBox="1"/>
            <p:nvPr/>
          </p:nvSpPr>
          <p:spPr>
            <a:xfrm>
              <a:off x="-1924644" y="6489318"/>
              <a:ext cx="3554355" cy="626493"/>
            </a:xfrm>
            <a:prstGeom prst="rect">
              <a:avLst/>
            </a:prstGeom>
            <a:solidFill>
              <a:srgbClr val="000000"/>
            </a:solidFill>
          </p:spPr>
          <p:txBody>
            <a:bodyPr wrap="square" rtlCol="0">
              <a:spAutoFit/>
            </a:bodyPr>
            <a:lstStyle/>
            <a:p>
              <a:r>
                <a:rPr lang="en-US" sz="1400" dirty="0" smtClean="0">
                  <a:solidFill>
                    <a:prstClr val="white"/>
                  </a:solidFill>
                </a:rPr>
                <a:t>Denitrification Reactor: Anaerobic reactor, like an indoor pool.</a:t>
              </a: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838" y="5480194"/>
            <a:ext cx="1896533" cy="1066800"/>
          </a:xfrm>
          <a:prstGeom prst="rect">
            <a:avLst/>
          </a:prstGeom>
        </p:spPr>
      </p:pic>
      <p:sp>
        <p:nvSpPr>
          <p:cNvPr id="14" name="TextBox 13"/>
          <p:cNvSpPr txBox="1"/>
          <p:nvPr/>
        </p:nvSpPr>
        <p:spPr>
          <a:xfrm>
            <a:off x="2133600" y="5715000"/>
            <a:ext cx="1828800" cy="1107996"/>
          </a:xfrm>
          <a:prstGeom prst="rect">
            <a:avLst/>
          </a:prstGeom>
          <a:solidFill>
            <a:schemeClr val="tx1"/>
          </a:solidFill>
        </p:spPr>
        <p:txBody>
          <a:bodyPr wrap="square" rtlCol="0">
            <a:spAutoFit/>
          </a:bodyPr>
          <a:lstStyle/>
          <a:p>
            <a:r>
              <a:rPr lang="en-US" sz="1600" dirty="0" smtClean="0">
                <a:solidFill>
                  <a:srgbClr val="FFFFFF"/>
                </a:solidFill>
              </a:rPr>
              <a:t>Settling tank: Rocks are filtering </a:t>
            </a:r>
            <a:r>
              <a:rPr lang="en-US" dirty="0" smtClean="0">
                <a:solidFill>
                  <a:srgbClr val="FFFFFF"/>
                </a:solidFill>
              </a:rPr>
              <a:t>compounds</a:t>
            </a:r>
            <a:r>
              <a:rPr lang="en-US" sz="1400" dirty="0" smtClean="0">
                <a:solidFill>
                  <a:srgbClr val="FFFFFF"/>
                </a:solidFill>
              </a:rPr>
              <a:t> </a:t>
            </a:r>
            <a:r>
              <a:rPr lang="en-US" sz="1600" dirty="0" smtClean="0">
                <a:solidFill>
                  <a:srgbClr val="FFFFFF"/>
                </a:solidFill>
              </a:rPr>
              <a:t>from water.</a:t>
            </a:r>
            <a:endParaRPr lang="en-US" sz="1600" dirty="0">
              <a:solidFill>
                <a:srgbClr val="FFFFFF"/>
              </a:solidFill>
            </a:endParaRPr>
          </a:p>
        </p:txBody>
      </p:sp>
      <p:sp>
        <p:nvSpPr>
          <p:cNvPr id="16" name="TextBox 15"/>
          <p:cNvSpPr txBox="1"/>
          <p:nvPr/>
        </p:nvSpPr>
        <p:spPr>
          <a:xfrm>
            <a:off x="0" y="27"/>
            <a:ext cx="12395200" cy="323165"/>
          </a:xfrm>
          <a:prstGeom prst="rect">
            <a:avLst/>
          </a:prstGeom>
          <a:noFill/>
        </p:spPr>
        <p:txBody>
          <a:bodyPr wrap="square" rtlCol="0">
            <a:spAutoFit/>
          </a:bodyPr>
          <a:lstStyle/>
          <a:p>
            <a:r>
              <a:rPr lang="en-US" sz="1500" b="1" dirty="0" smtClean="0">
                <a:solidFill>
                  <a:srgbClr val="C00000"/>
                </a:solidFill>
                <a:latin typeface="Arial" pitchFamily="34" charset="0"/>
                <a:cs typeface="Arial" pitchFamily="34" charset="0"/>
              </a:rPr>
              <a:t>ENCH 446 Capstone Project Chemical Engineering: Design a chemical process to clean sour water </a:t>
            </a:r>
            <a:endParaRPr lang="en-US" sz="1500" b="1" dirty="0">
              <a:solidFill>
                <a:srgbClr val="C00000"/>
              </a:solidFill>
              <a:latin typeface="Arial" pitchFamily="34" charset="0"/>
              <a:cs typeface="Arial" pitchFamily="34" charset="0"/>
            </a:endParaRPr>
          </a:p>
        </p:txBody>
      </p:sp>
      <p:sp>
        <p:nvSpPr>
          <p:cNvPr id="17" name="TextBox 16"/>
          <p:cNvSpPr txBox="1"/>
          <p:nvPr/>
        </p:nvSpPr>
        <p:spPr>
          <a:xfrm>
            <a:off x="304800" y="381027"/>
            <a:ext cx="5283200" cy="584775"/>
          </a:xfrm>
          <a:prstGeom prst="rect">
            <a:avLst/>
          </a:prstGeom>
          <a:noFill/>
        </p:spPr>
        <p:txBody>
          <a:bodyPr wrap="square" rtlCol="0">
            <a:spAutoFit/>
          </a:bodyPr>
          <a:lstStyle/>
          <a:p>
            <a:r>
              <a:rPr lang="en-US" sz="1600" b="1" dirty="0" smtClean="0">
                <a:solidFill>
                  <a:srgbClr val="7030A0"/>
                </a:solidFill>
                <a:latin typeface="Arial" pitchFamily="34" charset="0"/>
                <a:cs typeface="Arial" pitchFamily="34" charset="0"/>
              </a:rPr>
              <a:t>Movement &amp; Visualization</a:t>
            </a:r>
            <a:r>
              <a:rPr lang="en-US" sz="1600" b="1" dirty="0" smtClean="0">
                <a:solidFill>
                  <a:prstClr val="black"/>
                </a:solidFill>
                <a:latin typeface="Arial" pitchFamily="34" charset="0"/>
                <a:cs typeface="Arial" pitchFamily="34" charset="0"/>
              </a:rPr>
              <a:t>:</a:t>
            </a:r>
            <a:r>
              <a:rPr lang="en-US" sz="1600" dirty="0" smtClean="0">
                <a:solidFill>
                  <a:prstClr val="black"/>
                </a:solidFill>
                <a:latin typeface="Arial" pitchFamily="34" charset="0"/>
                <a:cs typeface="Arial" pitchFamily="34" charset="0"/>
              </a:rPr>
              <a:t> view chemical process using nature and our campus buildings </a:t>
            </a:r>
            <a:endParaRPr lang="en-US" sz="1600" dirty="0">
              <a:solidFill>
                <a:prstClr val="black"/>
              </a:solidFill>
              <a:latin typeface="Arial" pitchFamily="34" charset="0"/>
              <a:cs typeface="Arial" pitchFamily="34" charset="0"/>
            </a:endParaRPr>
          </a:p>
        </p:txBody>
      </p:sp>
      <p:grpSp>
        <p:nvGrpSpPr>
          <p:cNvPr id="25" name="Group 24"/>
          <p:cNvGrpSpPr/>
          <p:nvPr/>
        </p:nvGrpSpPr>
        <p:grpSpPr>
          <a:xfrm>
            <a:off x="5283200" y="457200"/>
            <a:ext cx="4775200" cy="2362200"/>
            <a:chOff x="5562600" y="0"/>
            <a:chExt cx="3581400" cy="2362200"/>
          </a:xfrm>
        </p:grpSpPr>
        <p:pic>
          <p:nvPicPr>
            <p:cNvPr id="1026" name="Picture 2"/>
            <p:cNvPicPr>
              <a:picLocks noChangeAspect="1" noChangeArrowheads="1"/>
            </p:cNvPicPr>
            <p:nvPr/>
          </p:nvPicPr>
          <p:blipFill>
            <a:blip r:embed="rId6" cstate="print"/>
            <a:srcRect/>
            <a:stretch>
              <a:fillRect/>
            </a:stretch>
          </p:blipFill>
          <p:spPr bwMode="auto">
            <a:xfrm>
              <a:off x="5562600" y="0"/>
              <a:ext cx="2895600" cy="113575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7467600" y="0"/>
              <a:ext cx="1676400" cy="1112188"/>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7391400" y="1066800"/>
              <a:ext cx="1752600" cy="1279889"/>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t="13559"/>
            <a:stretch>
              <a:fillRect/>
            </a:stretch>
          </p:blipFill>
          <p:spPr bwMode="auto">
            <a:xfrm>
              <a:off x="5562600" y="1066800"/>
              <a:ext cx="2057400" cy="1295400"/>
            </a:xfrm>
            <a:prstGeom prst="rect">
              <a:avLst/>
            </a:prstGeom>
            <a:noFill/>
            <a:ln w="9525">
              <a:noFill/>
              <a:miter lim="800000"/>
              <a:headEnd/>
              <a:tailEnd/>
            </a:ln>
          </p:spPr>
        </p:pic>
      </p:grpSp>
      <p:sp>
        <p:nvSpPr>
          <p:cNvPr id="24" name="Rectangle 23"/>
          <p:cNvSpPr/>
          <p:nvPr/>
        </p:nvSpPr>
        <p:spPr>
          <a:xfrm>
            <a:off x="203200" y="381000"/>
            <a:ext cx="4978400" cy="6441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5181600" y="381000"/>
            <a:ext cx="52832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5181600" y="2819427"/>
            <a:ext cx="5080000" cy="584775"/>
          </a:xfrm>
          <a:prstGeom prst="rect">
            <a:avLst/>
          </a:prstGeom>
          <a:noFill/>
        </p:spPr>
        <p:txBody>
          <a:bodyPr wrap="square" rtlCol="0">
            <a:spAutoFit/>
          </a:bodyPr>
          <a:lstStyle/>
          <a:p>
            <a:r>
              <a:rPr lang="en-US" sz="1600" b="1" dirty="0" smtClean="0">
                <a:solidFill>
                  <a:srgbClr val="7030A0"/>
                </a:solidFill>
                <a:latin typeface="Arial" pitchFamily="34" charset="0"/>
                <a:cs typeface="Arial" pitchFamily="34" charset="0"/>
              </a:rPr>
              <a:t>Team work  &amp; Strengths</a:t>
            </a:r>
            <a:r>
              <a:rPr lang="en-US" sz="1600" b="1" dirty="0" smtClean="0">
                <a:solidFill>
                  <a:srgbClr val="1F497D"/>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group dynamics presentations, digital stories, directed conversations </a:t>
            </a:r>
            <a:endParaRPr lang="en-US" sz="1600" dirty="0">
              <a:solidFill>
                <a:prstClr val="black"/>
              </a:solidFill>
              <a:latin typeface="Arial" pitchFamily="34" charset="0"/>
              <a:cs typeface="Arial" pitchFamily="34" charset="0"/>
            </a:endParaRPr>
          </a:p>
        </p:txBody>
      </p:sp>
      <p:sp>
        <p:nvSpPr>
          <p:cNvPr id="30" name="Rectangle 29"/>
          <p:cNvSpPr/>
          <p:nvPr/>
        </p:nvSpPr>
        <p:spPr>
          <a:xfrm>
            <a:off x="5791200" y="3733800"/>
            <a:ext cx="64008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5892800" y="3733800"/>
            <a:ext cx="6299200" cy="830997"/>
          </a:xfrm>
          <a:prstGeom prst="rect">
            <a:avLst/>
          </a:prstGeom>
          <a:noFill/>
        </p:spPr>
        <p:txBody>
          <a:bodyPr wrap="square" rtlCol="0">
            <a:spAutoFit/>
          </a:bodyPr>
          <a:lstStyle/>
          <a:p>
            <a:r>
              <a:rPr lang="en-US" sz="1600" b="1" dirty="0" smtClean="0">
                <a:solidFill>
                  <a:srgbClr val="7030A0"/>
                </a:solidFill>
                <a:latin typeface="Arial" pitchFamily="34" charset="0"/>
                <a:cs typeface="Arial" pitchFamily="34" charset="0"/>
              </a:rPr>
              <a:t>Breathing / Writing / Talking Exercises</a:t>
            </a:r>
            <a:r>
              <a:rPr lang="en-US" sz="1600" b="1" dirty="0" smtClean="0">
                <a:solidFill>
                  <a:srgbClr val="1F497D"/>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Expectations &amp; Reality, Songs &amp; Strengths, Free Flow Writing, Teammates Strengths, Wishes </a:t>
            </a:r>
            <a:endParaRPr lang="en-US" sz="1600" dirty="0">
              <a:solidFill>
                <a:prstClr val="black"/>
              </a:solidFill>
              <a:latin typeface="Arial" pitchFamily="34" charset="0"/>
              <a:cs typeface="Arial" pitchFamily="34" charset="0"/>
            </a:endParaRPr>
          </a:p>
        </p:txBody>
      </p:sp>
      <p:pic>
        <p:nvPicPr>
          <p:cNvPr id="1033" name="Picture 9"/>
          <p:cNvPicPr>
            <a:picLocks noChangeAspect="1" noChangeArrowheads="1"/>
          </p:cNvPicPr>
          <p:nvPr/>
        </p:nvPicPr>
        <p:blipFill>
          <a:blip r:embed="rId10" cstate="print"/>
          <a:srcRect t="3226"/>
          <a:stretch>
            <a:fillRect/>
          </a:stretch>
        </p:blipFill>
        <p:spPr bwMode="auto">
          <a:xfrm rot="16200000">
            <a:off x="6714203" y="3852228"/>
            <a:ext cx="1608401" cy="3048001"/>
          </a:xfrm>
          <a:prstGeom prst="rect">
            <a:avLst/>
          </a:prstGeom>
          <a:noFill/>
          <a:ln w="9525">
            <a:noFill/>
            <a:miter lim="800000"/>
            <a:headEnd/>
            <a:tailEnd/>
          </a:ln>
        </p:spPr>
      </p:pic>
      <p:pic>
        <p:nvPicPr>
          <p:cNvPr id="1034" name="Picture 10"/>
          <p:cNvPicPr>
            <a:picLocks noChangeAspect="1" noChangeArrowheads="1"/>
          </p:cNvPicPr>
          <p:nvPr/>
        </p:nvPicPr>
        <p:blipFill>
          <a:blip r:embed="rId11" cstate="print"/>
          <a:srcRect/>
          <a:stretch>
            <a:fillRect/>
          </a:stretch>
        </p:blipFill>
        <p:spPr bwMode="auto">
          <a:xfrm rot="16200000">
            <a:off x="9486537" y="3823064"/>
            <a:ext cx="1550126" cy="3048000"/>
          </a:xfrm>
          <a:prstGeom prst="rect">
            <a:avLst/>
          </a:prstGeom>
          <a:noFill/>
          <a:ln w="9525">
            <a:noFill/>
            <a:miter lim="800000"/>
            <a:headEnd/>
            <a:tailEnd/>
          </a:ln>
        </p:spPr>
      </p:pic>
      <p:pic>
        <p:nvPicPr>
          <p:cNvPr id="1035" name="Picture 11"/>
          <p:cNvPicPr>
            <a:picLocks noChangeAspect="1" noChangeArrowheads="1"/>
          </p:cNvPicPr>
          <p:nvPr/>
        </p:nvPicPr>
        <p:blipFill>
          <a:blip r:embed="rId12" cstate="print"/>
          <a:srcRect/>
          <a:stretch>
            <a:fillRect/>
          </a:stretch>
        </p:blipFill>
        <p:spPr bwMode="auto">
          <a:xfrm rot="10800000">
            <a:off x="10847016" y="5886449"/>
            <a:ext cx="1344984" cy="1047750"/>
          </a:xfrm>
          <a:prstGeom prst="rect">
            <a:avLst/>
          </a:prstGeom>
          <a:noFill/>
          <a:ln w="9525">
            <a:noFill/>
            <a:miter lim="800000"/>
            <a:headEnd/>
            <a:tailEnd/>
          </a:ln>
        </p:spPr>
      </p:pic>
      <p:sp>
        <p:nvSpPr>
          <p:cNvPr id="35" name="TextBox 34"/>
          <p:cNvSpPr txBox="1"/>
          <p:nvPr/>
        </p:nvSpPr>
        <p:spPr>
          <a:xfrm>
            <a:off x="5994400" y="5867400"/>
            <a:ext cx="2235200" cy="292388"/>
          </a:xfrm>
          <a:prstGeom prst="rect">
            <a:avLst/>
          </a:prstGeom>
          <a:noFill/>
        </p:spPr>
        <p:txBody>
          <a:bodyPr wrap="square" rtlCol="0">
            <a:spAutoFit/>
          </a:bodyPr>
          <a:lstStyle/>
          <a:p>
            <a:r>
              <a:rPr lang="en-US" sz="1300" b="1" i="1" dirty="0" smtClean="0">
                <a:solidFill>
                  <a:prstClr val="black"/>
                </a:solidFill>
                <a:latin typeface="Arial" pitchFamily="34" charset="0"/>
                <a:cs typeface="Arial" pitchFamily="34" charset="0"/>
              </a:rPr>
              <a:t>Expectations</a:t>
            </a:r>
            <a:endParaRPr lang="en-US" sz="1300" b="1" i="1" dirty="0">
              <a:solidFill>
                <a:prstClr val="black"/>
              </a:solidFill>
              <a:latin typeface="Arial" pitchFamily="34" charset="0"/>
              <a:cs typeface="Arial" pitchFamily="34" charset="0"/>
            </a:endParaRPr>
          </a:p>
        </p:txBody>
      </p:sp>
      <p:sp>
        <p:nvSpPr>
          <p:cNvPr id="36" name="TextBox 35"/>
          <p:cNvSpPr txBox="1"/>
          <p:nvPr/>
        </p:nvSpPr>
        <p:spPr>
          <a:xfrm>
            <a:off x="8839200" y="5943600"/>
            <a:ext cx="2235200" cy="292388"/>
          </a:xfrm>
          <a:prstGeom prst="rect">
            <a:avLst/>
          </a:prstGeom>
          <a:noFill/>
        </p:spPr>
        <p:txBody>
          <a:bodyPr wrap="square" rtlCol="0">
            <a:spAutoFit/>
          </a:bodyPr>
          <a:lstStyle/>
          <a:p>
            <a:r>
              <a:rPr lang="en-US" sz="1300" b="1" i="1" dirty="0" smtClean="0">
                <a:solidFill>
                  <a:prstClr val="black"/>
                </a:solidFill>
                <a:latin typeface="Arial" pitchFamily="34" charset="0"/>
                <a:cs typeface="Arial" pitchFamily="34" charset="0"/>
              </a:rPr>
              <a:t>Reality </a:t>
            </a:r>
            <a:endParaRPr lang="en-US" sz="1300" b="1" i="1" dirty="0">
              <a:solidFill>
                <a:prstClr val="black"/>
              </a:solidFill>
              <a:latin typeface="Arial" pitchFamily="34" charset="0"/>
              <a:cs typeface="Arial" pitchFamily="34" charset="0"/>
            </a:endParaRPr>
          </a:p>
        </p:txBody>
      </p:sp>
      <p:sp>
        <p:nvSpPr>
          <p:cNvPr id="37" name="TextBox 36"/>
          <p:cNvSpPr txBox="1"/>
          <p:nvPr/>
        </p:nvSpPr>
        <p:spPr>
          <a:xfrm>
            <a:off x="9956800" y="6324627"/>
            <a:ext cx="1016000" cy="307777"/>
          </a:xfrm>
          <a:prstGeom prst="rect">
            <a:avLst/>
          </a:prstGeom>
          <a:noFill/>
        </p:spPr>
        <p:txBody>
          <a:bodyPr wrap="square" rtlCol="0">
            <a:spAutoFit/>
          </a:bodyPr>
          <a:lstStyle/>
          <a:p>
            <a:r>
              <a:rPr lang="en-US" sz="1400" b="1" dirty="0" smtClean="0">
                <a:solidFill>
                  <a:prstClr val="black"/>
                </a:solidFill>
                <a:latin typeface="Arial" pitchFamily="34" charset="0"/>
                <a:cs typeface="Arial" pitchFamily="34" charset="0"/>
              </a:rPr>
              <a:t>WISH! </a:t>
            </a:r>
            <a:endParaRPr lang="en-US" sz="1400" b="1" dirty="0">
              <a:solidFill>
                <a:prstClr val="black"/>
              </a:solidFill>
              <a:latin typeface="Arial" pitchFamily="34" charset="0"/>
              <a:cs typeface="Arial" pitchFamily="34" charset="0"/>
            </a:endParaRPr>
          </a:p>
        </p:txBody>
      </p:sp>
      <p:sp>
        <p:nvSpPr>
          <p:cNvPr id="38" name="Rectangle 37"/>
          <p:cNvSpPr/>
          <p:nvPr/>
        </p:nvSpPr>
        <p:spPr>
          <a:xfrm>
            <a:off x="10871200" y="5867400"/>
            <a:ext cx="13208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7" name="Picture 13"/>
          <p:cNvPicPr>
            <a:picLocks noChangeAspect="1" noChangeArrowheads="1"/>
          </p:cNvPicPr>
          <p:nvPr/>
        </p:nvPicPr>
        <p:blipFill>
          <a:blip r:embed="rId13" cstate="print"/>
          <a:srcRect/>
          <a:stretch>
            <a:fillRect/>
          </a:stretch>
        </p:blipFill>
        <p:spPr bwMode="auto">
          <a:xfrm>
            <a:off x="10058400" y="513231"/>
            <a:ext cx="2133600" cy="705971"/>
          </a:xfrm>
          <a:prstGeom prst="rect">
            <a:avLst/>
          </a:prstGeom>
          <a:noFill/>
          <a:ln w="9525">
            <a:noFill/>
            <a:miter lim="800000"/>
            <a:headEnd/>
            <a:tailEnd/>
          </a:ln>
        </p:spPr>
      </p:pic>
      <p:sp>
        <p:nvSpPr>
          <p:cNvPr id="41" name="Rectangle 40"/>
          <p:cNvSpPr/>
          <p:nvPr/>
        </p:nvSpPr>
        <p:spPr>
          <a:xfrm>
            <a:off x="9956800" y="533400"/>
            <a:ext cx="2235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10871200" y="609600"/>
            <a:ext cx="7112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p:nvSpPr>
        <p:spPr>
          <a:xfrm>
            <a:off x="10566400" y="1295427"/>
            <a:ext cx="1320800" cy="738664"/>
          </a:xfrm>
          <a:prstGeom prst="rect">
            <a:avLst/>
          </a:prstGeom>
          <a:solidFill>
            <a:schemeClr val="bg1">
              <a:lumMod val="95000"/>
            </a:schemeClr>
          </a:solidFill>
        </p:spPr>
        <p:txBody>
          <a:bodyPr wrap="square" rtlCol="0">
            <a:spAutoFit/>
          </a:bodyPr>
          <a:lstStyle/>
          <a:p>
            <a:r>
              <a:rPr lang="en-US" sz="1400" i="1" dirty="0" smtClean="0">
                <a:solidFill>
                  <a:srgbClr val="C00000"/>
                </a:solidFill>
                <a:latin typeface="Arial" pitchFamily="34" charset="0"/>
                <a:cs typeface="Arial" pitchFamily="34" charset="0"/>
              </a:rPr>
              <a:t>Dr. C </a:t>
            </a:r>
            <a:r>
              <a:rPr lang="en-US" sz="1200" dirty="0" smtClean="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Mariajose </a:t>
            </a:r>
            <a:r>
              <a:rPr lang="en-US" sz="1400" dirty="0" err="1" smtClean="0">
                <a:solidFill>
                  <a:prstClr val="black"/>
                </a:solidFill>
                <a:latin typeface="Arial" pitchFamily="34" charset="0"/>
                <a:cs typeface="Arial" pitchFamily="34" charset="0"/>
              </a:rPr>
              <a:t>Castellanos</a:t>
            </a:r>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51662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23110"/>
            <a:ext cx="10972800" cy="4103056"/>
          </a:xfrm>
          <a:solidFill>
            <a:schemeClr val="bg1">
              <a:lumMod val="95000"/>
            </a:schemeClr>
          </a:solidFill>
        </p:spPr>
        <p:txBody>
          <a:bodyPr/>
          <a:lstStyle/>
          <a:p>
            <a:r>
              <a:rPr lang="en-US" dirty="0" smtClean="0"/>
              <a:t>Exercise 1:“…comfortable chair; bring your Shakespeare and leave behind phone or electronics. Close your eyes and listen to the ambient noises, breathing steadily. Listen to the breathing. After five minutes, open your eyes, open your copy of the play, and read. After each act, take a short walk, about five minutes, or repeat initial instructions.” </a:t>
            </a:r>
            <a:endParaRPr lang="en-US" dirty="0"/>
          </a:p>
          <a:p>
            <a:r>
              <a:rPr lang="en-US" dirty="0" smtClean="0"/>
              <a:t>Writing prompt: </a:t>
            </a:r>
            <a:r>
              <a:rPr lang="en-US" dirty="0" smtClean="0">
                <a:solidFill>
                  <a:srgbClr val="7030A0"/>
                </a:solidFill>
              </a:rPr>
              <a:t>“what effect did this have on your reading?” </a:t>
            </a:r>
            <a:endParaRPr lang="en-US" dirty="0">
              <a:solidFill>
                <a:srgbClr val="7030A0"/>
              </a:solidFill>
            </a:endParaRPr>
          </a:p>
        </p:txBody>
      </p:sp>
      <p:sp>
        <p:nvSpPr>
          <p:cNvPr id="2" name="Rectangle 1"/>
          <p:cNvSpPr/>
          <p:nvPr/>
        </p:nvSpPr>
        <p:spPr>
          <a:xfrm>
            <a:off x="670560" y="248275"/>
            <a:ext cx="10793730" cy="1791260"/>
          </a:xfrm>
          <a:prstGeom prst="rect">
            <a:avLst/>
          </a:prstGeom>
        </p:spPr>
        <p:txBody>
          <a:bodyPr wrap="square">
            <a:spAutoFit/>
          </a:bodyPr>
          <a:lstStyle/>
          <a:p>
            <a:pPr algn="ctr"/>
            <a:r>
              <a:rPr lang="en-US" sz="4400" dirty="0">
                <a:solidFill>
                  <a:srgbClr val="C00000"/>
                </a:solidFill>
                <a:ea typeface="+mj-ea"/>
                <a:cs typeface="+mj-cs"/>
              </a:rPr>
              <a:t>Reflective Reading and </a:t>
            </a:r>
            <a:r>
              <a:rPr lang="en-US" sz="4400" dirty="0" smtClean="0">
                <a:solidFill>
                  <a:srgbClr val="C00000"/>
                </a:solidFill>
                <a:ea typeface="+mj-ea"/>
                <a:cs typeface="+mj-cs"/>
              </a:rPr>
              <a:t>Writing</a:t>
            </a:r>
          </a:p>
          <a:p>
            <a:endParaRPr lang="en-US" sz="1000" dirty="0">
              <a:solidFill>
                <a:srgbClr val="C00000"/>
              </a:solidFill>
              <a:ea typeface="+mj-ea"/>
              <a:cs typeface="+mj-cs"/>
            </a:endParaRPr>
          </a:p>
          <a:p>
            <a:pPr lvl="0" algn="ctr" defTabSz="457200">
              <a:spcBef>
                <a:spcPct val="20000"/>
              </a:spcBef>
            </a:pPr>
            <a:r>
              <a:rPr lang="en-US" sz="3200" dirty="0">
                <a:solidFill>
                  <a:srgbClr val="7030A0"/>
                </a:solidFill>
              </a:rPr>
              <a:t>Simple tools for quiet learning:</a:t>
            </a:r>
          </a:p>
          <a:p>
            <a:endParaRPr lang="en-US" dirty="0">
              <a:solidFill>
                <a:srgbClr val="C00000"/>
              </a:solidFill>
            </a:endParaRPr>
          </a:p>
        </p:txBody>
      </p:sp>
      <p:sp>
        <p:nvSpPr>
          <p:cNvPr id="4" name="Rectangle 3"/>
          <p:cNvSpPr/>
          <p:nvPr/>
        </p:nvSpPr>
        <p:spPr>
          <a:xfrm rot="2085471">
            <a:off x="10212144" y="597662"/>
            <a:ext cx="1757532" cy="369332"/>
          </a:xfrm>
          <a:prstGeom prst="rect">
            <a:avLst/>
          </a:prstGeom>
          <a:solidFill>
            <a:schemeClr val="bg1">
              <a:lumMod val="95000"/>
            </a:schemeClr>
          </a:solidFill>
        </p:spPr>
        <p:txBody>
          <a:bodyPr wrap="none">
            <a:spAutoFit/>
          </a:bodyPr>
          <a:lstStyle/>
          <a:p>
            <a:pPr lvl="0"/>
            <a:r>
              <a:rPr lang="en-US" dirty="0">
                <a:solidFill>
                  <a:srgbClr val="C00000"/>
                </a:solidFill>
              </a:rPr>
              <a:t>Robin </a:t>
            </a:r>
            <a:r>
              <a:rPr lang="en-US" dirty="0" err="1">
                <a:solidFill>
                  <a:srgbClr val="C00000"/>
                </a:solidFill>
              </a:rPr>
              <a:t>Farabaugh</a:t>
            </a:r>
            <a:endParaRPr lang="en-US" dirty="0">
              <a:solidFill>
                <a:srgbClr val="C00000"/>
              </a:solidFill>
            </a:endParaRPr>
          </a:p>
        </p:txBody>
      </p:sp>
    </p:spTree>
    <p:extLst>
      <p:ext uri="{BB962C8B-B14F-4D97-AF65-F5344CB8AC3E}">
        <p14:creationId xmlns:p14="http://schemas.microsoft.com/office/powerpoint/2010/main" val="3935569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248275"/>
            <a:ext cx="10793730" cy="1791260"/>
          </a:xfrm>
          <a:prstGeom prst="rect">
            <a:avLst/>
          </a:prstGeom>
        </p:spPr>
        <p:txBody>
          <a:bodyPr wrap="square">
            <a:spAutoFit/>
          </a:bodyPr>
          <a:lstStyle/>
          <a:p>
            <a:pPr algn="ctr"/>
            <a:r>
              <a:rPr lang="en-US" sz="4400" dirty="0">
                <a:solidFill>
                  <a:srgbClr val="C00000"/>
                </a:solidFill>
              </a:rPr>
              <a:t>Reflective Reading and </a:t>
            </a:r>
            <a:r>
              <a:rPr lang="en-US" sz="4400" dirty="0" smtClean="0">
                <a:solidFill>
                  <a:srgbClr val="C00000"/>
                </a:solidFill>
              </a:rPr>
              <a:t>Writing</a:t>
            </a:r>
          </a:p>
          <a:p>
            <a:endParaRPr lang="en-US" sz="1000" dirty="0">
              <a:solidFill>
                <a:srgbClr val="C00000"/>
              </a:solidFill>
            </a:endParaRPr>
          </a:p>
          <a:p>
            <a:pPr algn="ctr" defTabSz="457200">
              <a:spcBef>
                <a:spcPct val="20000"/>
              </a:spcBef>
            </a:pPr>
            <a:r>
              <a:rPr lang="en-US" sz="3200" dirty="0">
                <a:solidFill>
                  <a:srgbClr val="7030A0"/>
                </a:solidFill>
              </a:rPr>
              <a:t>Simple tools for quiet learning:</a:t>
            </a:r>
          </a:p>
          <a:p>
            <a:endParaRPr lang="en-US" dirty="0">
              <a:solidFill>
                <a:srgbClr val="C00000"/>
              </a:solidFill>
            </a:endParaRPr>
          </a:p>
        </p:txBody>
      </p:sp>
      <p:sp>
        <p:nvSpPr>
          <p:cNvPr id="4" name="Rectangle 3"/>
          <p:cNvSpPr/>
          <p:nvPr/>
        </p:nvSpPr>
        <p:spPr>
          <a:xfrm rot="2085471">
            <a:off x="10212144" y="597662"/>
            <a:ext cx="1757532" cy="369332"/>
          </a:xfrm>
          <a:prstGeom prst="rect">
            <a:avLst/>
          </a:prstGeom>
          <a:solidFill>
            <a:schemeClr val="bg1">
              <a:lumMod val="95000"/>
            </a:schemeClr>
          </a:solidFill>
        </p:spPr>
        <p:txBody>
          <a:bodyPr wrap="none">
            <a:spAutoFit/>
          </a:bodyPr>
          <a:lstStyle/>
          <a:p>
            <a:r>
              <a:rPr lang="en-US" dirty="0">
                <a:solidFill>
                  <a:srgbClr val="C00000"/>
                </a:solidFill>
              </a:rPr>
              <a:t>Robin </a:t>
            </a:r>
            <a:r>
              <a:rPr lang="en-US" dirty="0" err="1">
                <a:solidFill>
                  <a:srgbClr val="C00000"/>
                </a:solidFill>
              </a:rPr>
              <a:t>Farabaugh</a:t>
            </a:r>
            <a:endParaRPr lang="en-US" dirty="0">
              <a:solidFill>
                <a:srgbClr val="C00000"/>
              </a:solidFill>
            </a:endParaRPr>
          </a:p>
        </p:txBody>
      </p:sp>
      <p:pic>
        <p:nvPicPr>
          <p:cNvPr id="6" name="Content Placeholder 3" descr="Vanik's response.jpg"/>
          <p:cNvPicPr>
            <a:picLocks noGrp="1" noChangeAspect="1"/>
          </p:cNvPicPr>
          <p:nvPr>
            <p:ph idx="1"/>
          </p:nvPr>
        </p:nvPicPr>
        <p:blipFill>
          <a:blip r:embed="rId2">
            <a:extLst>
              <a:ext uri="{28A0092B-C50C-407E-A947-70E740481C1C}">
                <a14:useLocalDpi xmlns:a14="http://schemas.microsoft.com/office/drawing/2010/main" val="0"/>
              </a:ext>
            </a:extLst>
          </a:blip>
          <a:srcRect t="29376" b="29376"/>
          <a:stretch>
            <a:fillRect/>
          </a:stretch>
        </p:blipFill>
        <p:spPr>
          <a:xfrm>
            <a:off x="581025" y="1748791"/>
            <a:ext cx="10972800"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27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248275"/>
            <a:ext cx="10793730" cy="1791260"/>
          </a:xfrm>
          <a:prstGeom prst="rect">
            <a:avLst/>
          </a:prstGeom>
        </p:spPr>
        <p:txBody>
          <a:bodyPr wrap="square">
            <a:spAutoFit/>
          </a:bodyPr>
          <a:lstStyle/>
          <a:p>
            <a:pPr algn="ctr"/>
            <a:r>
              <a:rPr lang="en-US" sz="4400" dirty="0">
                <a:solidFill>
                  <a:srgbClr val="C00000"/>
                </a:solidFill>
              </a:rPr>
              <a:t>Reflective Reading and </a:t>
            </a:r>
            <a:r>
              <a:rPr lang="en-US" sz="4400" dirty="0" smtClean="0">
                <a:solidFill>
                  <a:srgbClr val="C00000"/>
                </a:solidFill>
              </a:rPr>
              <a:t>Writing</a:t>
            </a:r>
          </a:p>
          <a:p>
            <a:endParaRPr lang="en-US" sz="1000" dirty="0">
              <a:solidFill>
                <a:srgbClr val="C00000"/>
              </a:solidFill>
            </a:endParaRPr>
          </a:p>
          <a:p>
            <a:pPr algn="ctr" defTabSz="457200">
              <a:spcBef>
                <a:spcPct val="20000"/>
              </a:spcBef>
            </a:pPr>
            <a:r>
              <a:rPr lang="en-US" sz="3200" dirty="0">
                <a:solidFill>
                  <a:srgbClr val="7030A0"/>
                </a:solidFill>
              </a:rPr>
              <a:t>Simple tools for quiet learning:</a:t>
            </a:r>
          </a:p>
          <a:p>
            <a:endParaRPr lang="en-US" dirty="0">
              <a:solidFill>
                <a:srgbClr val="C00000"/>
              </a:solidFill>
            </a:endParaRPr>
          </a:p>
        </p:txBody>
      </p:sp>
      <p:sp>
        <p:nvSpPr>
          <p:cNvPr id="4" name="Rectangle 3"/>
          <p:cNvSpPr/>
          <p:nvPr/>
        </p:nvSpPr>
        <p:spPr>
          <a:xfrm rot="2085471">
            <a:off x="10212144" y="597662"/>
            <a:ext cx="1757532" cy="369332"/>
          </a:xfrm>
          <a:prstGeom prst="rect">
            <a:avLst/>
          </a:prstGeom>
          <a:solidFill>
            <a:schemeClr val="bg1">
              <a:lumMod val="95000"/>
            </a:schemeClr>
          </a:solidFill>
        </p:spPr>
        <p:txBody>
          <a:bodyPr wrap="none">
            <a:spAutoFit/>
          </a:bodyPr>
          <a:lstStyle/>
          <a:p>
            <a:r>
              <a:rPr lang="en-US" dirty="0">
                <a:solidFill>
                  <a:srgbClr val="C00000"/>
                </a:solidFill>
              </a:rPr>
              <a:t>Robin </a:t>
            </a:r>
            <a:r>
              <a:rPr lang="en-US" dirty="0" err="1">
                <a:solidFill>
                  <a:srgbClr val="C00000"/>
                </a:solidFill>
              </a:rPr>
              <a:t>Farabaugh</a:t>
            </a:r>
            <a:endParaRPr lang="en-US" dirty="0">
              <a:solidFill>
                <a:srgbClr val="C00000"/>
              </a:solidFill>
            </a:endParaRPr>
          </a:p>
        </p:txBody>
      </p:sp>
      <p:sp>
        <p:nvSpPr>
          <p:cNvPr id="6" name="Content Placeholder 2"/>
          <p:cNvSpPr>
            <a:spLocks noGrp="1"/>
          </p:cNvSpPr>
          <p:nvPr>
            <p:ph idx="1"/>
          </p:nvPr>
        </p:nvSpPr>
        <p:spPr>
          <a:xfrm>
            <a:off x="822960" y="2039535"/>
            <a:ext cx="10759440" cy="4667877"/>
          </a:xfrm>
          <a:solidFill>
            <a:schemeClr val="bg1">
              <a:lumMod val="95000"/>
            </a:schemeClr>
          </a:solidFill>
        </p:spPr>
        <p:txBody>
          <a:bodyPr>
            <a:noAutofit/>
          </a:bodyPr>
          <a:lstStyle/>
          <a:p>
            <a:r>
              <a:rPr lang="en-US" sz="3000" dirty="0" smtClean="0">
                <a:latin typeface="+mj-lt"/>
              </a:rPr>
              <a:t>Exercise 2: At the end of each play following Spring Break, you will </a:t>
            </a:r>
            <a:r>
              <a:rPr lang="en-US" sz="3000" dirty="0" smtClean="0">
                <a:solidFill>
                  <a:srgbClr val="C00000"/>
                </a:solidFill>
                <a:latin typeface="+mj-lt"/>
              </a:rPr>
              <a:t>write in class for 15 minutes, “taking stock” of what you notice</a:t>
            </a:r>
            <a:r>
              <a:rPr lang="en-US" sz="3000" dirty="0" smtClean="0">
                <a:latin typeface="+mj-lt"/>
              </a:rPr>
              <a:t>. The first prompt: choose a theme you notice in all of the plays we’ve read so far. Choose specific moments from each and consider how the theme develops.</a:t>
            </a:r>
          </a:p>
          <a:p>
            <a:endParaRPr lang="en-US" sz="1000" dirty="0" smtClean="0">
              <a:latin typeface="+mj-lt"/>
            </a:endParaRPr>
          </a:p>
          <a:p>
            <a:r>
              <a:rPr lang="en-US" sz="3000" dirty="0">
                <a:solidFill>
                  <a:srgbClr val="222222"/>
                </a:solidFill>
                <a:latin typeface="+mj-lt"/>
              </a:rPr>
              <a:t>Two further prompts allowed students to develop their ideas further, or two switch </a:t>
            </a:r>
            <a:r>
              <a:rPr lang="en-US" sz="3000" dirty="0" smtClean="0">
                <a:solidFill>
                  <a:srgbClr val="222222"/>
                </a:solidFill>
                <a:latin typeface="+mj-lt"/>
              </a:rPr>
              <a:t>themes</a:t>
            </a:r>
          </a:p>
          <a:p>
            <a:endParaRPr lang="en-US" sz="1000" dirty="0" smtClean="0">
              <a:solidFill>
                <a:srgbClr val="222222"/>
              </a:solidFill>
              <a:latin typeface="+mj-lt"/>
            </a:endParaRPr>
          </a:p>
          <a:p>
            <a:r>
              <a:rPr lang="en-US" sz="3000" dirty="0" smtClean="0">
                <a:latin typeface="+mj-lt"/>
              </a:rPr>
              <a:t>Final exam essay: Write on your theme, or one of the class generated themes, for 50 minutes. What have you learned?</a:t>
            </a:r>
          </a:p>
          <a:p>
            <a:endParaRPr lang="en-US" sz="3000" dirty="0">
              <a:latin typeface="+mj-lt"/>
            </a:endParaRPr>
          </a:p>
        </p:txBody>
      </p:sp>
    </p:spTree>
    <p:extLst>
      <p:ext uri="{BB962C8B-B14F-4D97-AF65-F5344CB8AC3E}">
        <p14:creationId xmlns:p14="http://schemas.microsoft.com/office/powerpoint/2010/main" val="1032247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TotalTime>
  <Words>1013</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11</vt:i4>
      </vt:variant>
    </vt:vector>
  </HeadingPairs>
  <TitlesOfParts>
    <vt:vector size="23" baseType="lpstr">
      <vt:lpstr>Aharoni</vt:lpstr>
      <vt:lpstr>Arial</vt:lpstr>
      <vt:lpstr>Avenir Book</vt:lpstr>
      <vt:lpstr>Calibri</vt:lpstr>
      <vt:lpstr>Calibri Light</vt:lpstr>
      <vt:lpstr>Wingdings</vt:lpstr>
      <vt:lpstr>Office Theme</vt:lpstr>
      <vt:lpstr>1_Office Theme</vt:lpstr>
      <vt:lpstr>2_Office Theme</vt:lpstr>
      <vt:lpstr>3_Office Theme</vt:lpstr>
      <vt:lpstr>4_Office Theme</vt:lpstr>
      <vt:lpstr>5_Office Theme</vt:lpstr>
      <vt:lpstr>Contemplative Pedagogy FLC</vt:lpstr>
      <vt:lpstr>Inside Out Physiology podcasts</vt:lpstr>
      <vt:lpstr>BIOL 123: Human Genetics for non-majors</vt:lpstr>
      <vt:lpstr>Contemplative Pedagogy in an Honors Seminar HONR 200: The Chemistry of Climate Change </vt:lpstr>
      <vt:lpstr>First-Year Experience Course Turning to One Another: Beliefs and Behaviors</vt:lpstr>
      <vt:lpstr>PowerPoint Presentation</vt:lpstr>
      <vt:lpstr>PowerPoint Presentation</vt:lpstr>
      <vt:lpstr>PowerPoint Presentation</vt:lpstr>
      <vt:lpstr>PowerPoint Presentation</vt:lpstr>
      <vt:lpstr>PowerPoint Presentation</vt:lpstr>
      <vt:lpstr>Reflective writing &amp; silent discussion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Kerrie Kephart</cp:lastModifiedBy>
  <cp:revision>20</cp:revision>
  <dcterms:created xsi:type="dcterms:W3CDTF">2015-05-01T13:19:15Z</dcterms:created>
  <dcterms:modified xsi:type="dcterms:W3CDTF">2016-05-24T20:41:16Z</dcterms:modified>
</cp:coreProperties>
</file>